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sldIdLst>
    <p:sldId id="256" r:id="rId2"/>
    <p:sldId id="257" r:id="rId3"/>
    <p:sldId id="258" r:id="rId4"/>
    <p:sldId id="262" r:id="rId5"/>
    <p:sldId id="259" r:id="rId6"/>
    <p:sldId id="261" r:id="rId7"/>
    <p:sldId id="264" r:id="rId8"/>
    <p:sldId id="265" r:id="rId9"/>
    <p:sldId id="266" r:id="rId10"/>
    <p:sldId id="267" r:id="rId11"/>
    <p:sldId id="268" r:id="rId12"/>
    <p:sldId id="260" r:id="rId13"/>
    <p:sldId id="263" r:id="rId14"/>
    <p:sldId id="269" r:id="rId1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DAF4B262-2457-487A-9F2A-958C65360658}">
          <p14:sldIdLst>
            <p14:sldId id="256"/>
            <p14:sldId id="257"/>
            <p14:sldId id="258"/>
            <p14:sldId id="262"/>
            <p14:sldId id="259"/>
            <p14:sldId id="261"/>
            <p14:sldId id="264"/>
            <p14:sldId id="265"/>
            <p14:sldId id="266"/>
            <p14:sldId id="267"/>
            <p14:sldId id="268"/>
            <p14:sldId id="260"/>
            <p14:sldId id="263"/>
            <p14:sldId id="269"/>
          </p14:sldIdLst>
        </p14:section>
      </p14:section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6" d="100"/>
          <a:sy n="66" d="100"/>
        </p:scale>
        <p:origin x="-558" y="-108"/>
      </p:cViewPr>
      <p:guideLst>
        <p:guide orient="horz" pos="2160"/>
        <p:guide pos="2880"/>
      </p:guideLst>
    </p:cSldViewPr>
  </p:slideViewPr>
  <p:notesTextViewPr>
    <p:cViewPr>
      <p:scale>
        <a:sx n="1" d="1"/>
        <a:sy n="1" d="1"/>
      </p:scale>
      <p:origin x="0" y="0"/>
    </p:cViewPr>
  </p:notesTextViewPr>
  <p:sorterViewPr>
    <p:cViewPr>
      <p:scale>
        <a:sx n="100" d="100"/>
        <a:sy n="100" d="100"/>
      </p:scale>
      <p:origin x="0" y="3444"/>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3" name="Group 42"/>
          <p:cNvGrpSpPr/>
          <p:nvPr/>
        </p:nvGrpSpPr>
        <p:grpSpPr>
          <a:xfrm>
            <a:off x="-382404" y="0"/>
            <a:ext cx="9932332" cy="6858000"/>
            <a:chOff x="-382404" y="0"/>
            <a:chExt cx="9932332" cy="6858000"/>
          </a:xfrm>
        </p:grpSpPr>
        <p:grpSp>
          <p:nvGrpSpPr>
            <p:cNvPr id="44" name="Group 44"/>
            <p:cNvGrpSpPr/>
            <p:nvPr/>
          </p:nvGrpSpPr>
          <p:grpSpPr>
            <a:xfrm>
              <a:off x="0" y="0"/>
              <a:ext cx="9144000" cy="6858000"/>
              <a:chOff x="0" y="0"/>
              <a:chExt cx="9144000" cy="6858000"/>
            </a:xfrm>
          </p:grpSpPr>
          <p:grpSp>
            <p:nvGrpSpPr>
              <p:cNvPr id="70" name="Group 4"/>
              <p:cNvGrpSpPr/>
              <p:nvPr/>
            </p:nvGrpSpPr>
            <p:grpSpPr>
              <a:xfrm>
                <a:off x="0" y="0"/>
                <a:ext cx="2514600" cy="6858000"/>
                <a:chOff x="0" y="0"/>
                <a:chExt cx="2514600" cy="6858000"/>
              </a:xfrm>
            </p:grpSpPr>
            <p:sp>
              <p:nvSpPr>
                <p:cNvPr id="115" name="Rectangle 11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6"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7"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1" name="Group 5"/>
              <p:cNvGrpSpPr/>
              <p:nvPr/>
            </p:nvGrpSpPr>
            <p:grpSpPr>
              <a:xfrm>
                <a:off x="422910" y="0"/>
                <a:ext cx="2514600" cy="6858000"/>
                <a:chOff x="0" y="0"/>
                <a:chExt cx="2514600" cy="6858000"/>
              </a:xfrm>
            </p:grpSpPr>
            <p:sp>
              <p:nvSpPr>
                <p:cNvPr id="85" name="Rectangle 8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11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Rectangle 80"/>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5" name="Freeform 44"/>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Freeform 51"/>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3" name="Hexagon 52"/>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Freeform 57"/>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Freeform 67"/>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Freeform 68"/>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4649096" y="-21511"/>
            <a:ext cx="3505200" cy="231288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4733365" y="2708476"/>
            <a:ext cx="3313355" cy="1702160"/>
          </a:xfrm>
        </p:spPr>
        <p:txBody>
          <a:bodyPr>
            <a:normAutofit/>
          </a:bodyPr>
          <a:lstStyle>
            <a:lvl1pPr>
              <a:defRPr sz="3600"/>
            </a:lvl1pPr>
          </a:lstStyle>
          <a:p>
            <a:r>
              <a:rPr lang="en-US" smtClean="0"/>
              <a:t>Click to edit Master title style</a:t>
            </a:r>
            <a:endParaRPr lang="en-US" dirty="0"/>
          </a:p>
        </p:txBody>
      </p:sp>
      <p:sp>
        <p:nvSpPr>
          <p:cNvPr id="3" name="Subtitle 2"/>
          <p:cNvSpPr>
            <a:spLocks noGrp="1"/>
          </p:cNvSpPr>
          <p:nvPr>
            <p:ph type="subTitle" idx="1"/>
          </p:nvPr>
        </p:nvSpPr>
        <p:spPr>
          <a:xfrm>
            <a:off x="4733365" y="4421080"/>
            <a:ext cx="3309803" cy="1260629"/>
          </a:xfrm>
        </p:spPr>
        <p:txBody>
          <a:bodyPr>
            <a:normAutofit/>
          </a:bodyPr>
          <a:lstStyle>
            <a:lvl1pPr marL="0" indent="0" algn="l">
              <a:buNone/>
              <a:defRPr sz="1800">
                <a:solidFill>
                  <a:srgbClr val="42424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a:xfrm>
            <a:off x="4738744" y="1516828"/>
            <a:ext cx="2133600" cy="750981"/>
          </a:xfrm>
        </p:spPr>
        <p:txBody>
          <a:bodyPr anchor="b"/>
          <a:lstStyle>
            <a:lvl1pPr algn="l">
              <a:defRPr sz="2400"/>
            </a:lvl1pPr>
          </a:lstStyle>
          <a:p>
            <a:fld id="{258628FE-8306-4DF5-940A-D467DF5A4B4C}" type="datetimeFigureOut">
              <a:rPr lang="en-US" smtClean="0"/>
              <a:t>3/28/2012</a:t>
            </a:fld>
            <a:endParaRPr lang="en-US"/>
          </a:p>
        </p:txBody>
      </p:sp>
      <p:sp>
        <p:nvSpPr>
          <p:cNvPr id="50" name="Rectangle 49"/>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ooter Placeholder 4"/>
          <p:cNvSpPr>
            <a:spLocks noGrp="1"/>
          </p:cNvSpPr>
          <p:nvPr>
            <p:ph type="ftr" sz="quarter" idx="11"/>
          </p:nvPr>
        </p:nvSpPr>
        <p:spPr>
          <a:xfrm>
            <a:off x="5303520" y="5719966"/>
            <a:ext cx="2831592" cy="365125"/>
          </a:xfrm>
        </p:spPr>
        <p:txBody>
          <a:bodyPr>
            <a:normAutofit/>
          </a:bodyPr>
          <a:lstStyle>
            <a:lvl1pPr>
              <a:defRPr>
                <a:solidFill>
                  <a:schemeClr val="accent1"/>
                </a:solidFill>
              </a:defRPr>
            </a:lvl1pPr>
          </a:lstStyle>
          <a:p>
            <a:endParaRPr lang="en-US"/>
          </a:p>
        </p:txBody>
      </p:sp>
      <p:sp>
        <p:nvSpPr>
          <p:cNvPr id="6" name="Slide Number Placeholder 5"/>
          <p:cNvSpPr>
            <a:spLocks noGrp="1"/>
          </p:cNvSpPr>
          <p:nvPr>
            <p:ph type="sldNum" sz="quarter" idx="12"/>
          </p:nvPr>
        </p:nvSpPr>
        <p:spPr>
          <a:xfrm>
            <a:off x="4649096" y="5719966"/>
            <a:ext cx="643666" cy="365125"/>
          </a:xfrm>
        </p:spPr>
        <p:txBody>
          <a:bodyPr/>
          <a:lstStyle>
            <a:lvl1pPr>
              <a:defRPr>
                <a:solidFill>
                  <a:schemeClr val="accent1"/>
                </a:solidFill>
              </a:defRPr>
            </a:lvl1pPr>
          </a:lstStyle>
          <a:p>
            <a:fld id="{B8B14886-D168-4776-B2E0-F03DBC62127A}" type="slidenum">
              <a:rPr lang="en-US" smtClean="0"/>
              <a:t>‹#›</a:t>
            </a:fld>
            <a:endParaRPr lang="en-US"/>
          </a:p>
        </p:txBody>
      </p:sp>
      <p:sp>
        <p:nvSpPr>
          <p:cNvPr id="89" name="Rectangle 88"/>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58628FE-8306-4DF5-940A-D467DF5A4B4C}" type="datetimeFigureOut">
              <a:rPr lang="en-US" smtClean="0"/>
              <a:t>3/28/2012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8B14886-D168-4776-B2E0-F03DBC62127A}"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030147"/>
            <a:ext cx="1484453" cy="4780344"/>
          </a:xfrm>
        </p:spPr>
        <p:txBody>
          <a:bodyPr vert="eaVert" anchor="ctr"/>
          <a:lstStyle/>
          <a:p>
            <a:r>
              <a:rPr lang="en-US" smtClean="0"/>
              <a:t>Click to edit Master title style</a:t>
            </a:r>
            <a:endParaRPr lang="en-US"/>
          </a:p>
        </p:txBody>
      </p:sp>
      <p:sp>
        <p:nvSpPr>
          <p:cNvPr id="3" name="Vertical Text Placeholder 2"/>
          <p:cNvSpPr>
            <a:spLocks noGrp="1"/>
          </p:cNvSpPr>
          <p:nvPr>
            <p:ph type="body" orient="vert" idx="1"/>
          </p:nvPr>
        </p:nvSpPr>
        <p:spPr>
          <a:xfrm>
            <a:off x="1053296" y="1030147"/>
            <a:ext cx="5423704" cy="478034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58628FE-8306-4DF5-940A-D467DF5A4B4C}" type="datetimeFigureOut">
              <a:rPr lang="en-US" smtClean="0"/>
              <a:t>3/28/2012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8B14886-D168-4776-B2E0-F03DBC62127A}"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258628FE-8306-4DF5-940A-D467DF5A4B4C}" type="datetimeFigureOut">
              <a:rPr lang="en-US" smtClean="0"/>
              <a:t>3/28/2012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8B14886-D168-4776-B2E0-F03DBC62127A}"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258645" y="2900829"/>
            <a:ext cx="6637468" cy="1362075"/>
          </a:xfrm>
        </p:spPr>
        <p:txBody>
          <a:bodyPr anchor="b"/>
          <a:lstStyle>
            <a:lvl1pPr algn="l">
              <a:defRPr sz="4000" b="0" cap="none" baseline="0"/>
            </a:lvl1pPr>
          </a:lstStyle>
          <a:p>
            <a:r>
              <a:rPr lang="en-US" smtClean="0"/>
              <a:t>Click to edit Master title style</a:t>
            </a:r>
            <a:endParaRPr lang="en-US" dirty="0"/>
          </a:p>
        </p:txBody>
      </p:sp>
      <p:sp>
        <p:nvSpPr>
          <p:cNvPr id="3" name="Text Placeholder 2"/>
          <p:cNvSpPr>
            <a:spLocks noGrp="1"/>
          </p:cNvSpPr>
          <p:nvPr>
            <p:ph type="body" idx="1"/>
          </p:nvPr>
        </p:nvSpPr>
        <p:spPr>
          <a:xfrm>
            <a:off x="1258645" y="4267200"/>
            <a:ext cx="6637467" cy="1520413"/>
          </a:xfrm>
        </p:spPr>
        <p:txBody>
          <a:bodyPr anchor="t"/>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58628FE-8306-4DF5-940A-D467DF5A4B4C}" type="datetimeFigureOut">
              <a:rPr lang="en-US" smtClean="0"/>
              <a:t>3/28/2012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8B14886-D168-4776-B2E0-F03DBC62127A}"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Date Placeholder 4"/>
          <p:cNvSpPr>
            <a:spLocks noGrp="1"/>
          </p:cNvSpPr>
          <p:nvPr>
            <p:ph type="dt" sz="half" idx="10"/>
          </p:nvPr>
        </p:nvSpPr>
        <p:spPr/>
        <p:txBody>
          <a:bodyPr/>
          <a:lstStyle/>
          <a:p>
            <a:fld id="{258628FE-8306-4DF5-940A-D467DF5A4B4C}" type="datetimeFigureOut">
              <a:rPr lang="en-US" smtClean="0"/>
              <a:t>3/28/2012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8B14886-D168-4776-B2E0-F03DBC62127A}" type="slidenum">
              <a:rPr lang="en-US" smtClean="0"/>
              <a:t>‹#›</a:t>
            </a:fld>
            <a:endParaRPr lang="en-US"/>
          </a:p>
        </p:txBody>
      </p:sp>
      <p:sp>
        <p:nvSpPr>
          <p:cNvPr id="9" name="Content Placeholder 8"/>
          <p:cNvSpPr>
            <a:spLocks noGrp="1"/>
          </p:cNvSpPr>
          <p:nvPr>
            <p:ph sz="quarter" idx="13"/>
          </p:nvPr>
        </p:nvSpPr>
        <p:spPr>
          <a:xfrm>
            <a:off x="1042416" y="2313432"/>
            <a:ext cx="3419856" cy="349300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Content Placeholder 10"/>
          <p:cNvSpPr>
            <a:spLocks noGrp="1"/>
          </p:cNvSpPr>
          <p:nvPr>
            <p:ph sz="quarter" idx="14"/>
          </p:nvPr>
        </p:nvSpPr>
        <p:spPr>
          <a:xfrm>
            <a:off x="4645152" y="2313431"/>
            <a:ext cx="3419856" cy="349300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412111" y="2316009"/>
            <a:ext cx="3057148"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41721"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11837" y="2316010"/>
            <a:ext cx="3055717"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152"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258628FE-8306-4DF5-940A-D467DF5A4B4C}" type="datetimeFigureOut">
              <a:rPr lang="en-US" smtClean="0"/>
              <a:t>3/28/2012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8B14886-D168-4776-B2E0-F03DBC62127A}"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258628FE-8306-4DF5-940A-D467DF5A4B4C}" type="datetimeFigureOut">
              <a:rPr lang="en-US" smtClean="0"/>
              <a:t>3/28/2012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8B14886-D168-4776-B2E0-F03DBC62127A}"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58628FE-8306-4DF5-940A-D467DF5A4B4C}" type="datetimeFigureOut">
              <a:rPr lang="en-US" smtClean="0"/>
              <a:t>3/28/2012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8B14886-D168-4776-B2E0-F03DBC62127A}"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2" name="Group 4"/>
              <p:cNvGrpSpPr/>
              <p:nvPr/>
            </p:nvGrpSpPr>
            <p:grpSpPr>
              <a:xfrm>
                <a:off x="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5"/>
              <p:cNvGrpSpPr/>
              <p:nvPr/>
            </p:nvGrpSpPr>
            <p:grpSpPr>
              <a:xfrm>
                <a:off x="42291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4"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7" name="Freeform 46"/>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Hexagon 51"/>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Freeform 58"/>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Freeform 69"/>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Freeform 70"/>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Rectangle 56"/>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258628FE-8306-4DF5-940A-D467DF5A4B4C}" type="datetimeFigureOut">
              <a:rPr lang="en-US" smtClean="0"/>
              <a:t>3/28/2012</a:t>
            </a:fld>
            <a:endParaRPr lang="en-US"/>
          </a:p>
        </p:txBody>
      </p:sp>
      <p:sp>
        <p:nvSpPr>
          <p:cNvPr id="7" name="Slide Number Placeholder 6"/>
          <p:cNvSpPr>
            <a:spLocks noGrp="1"/>
          </p:cNvSpPr>
          <p:nvPr>
            <p:ph type="sldNum" sz="quarter" idx="12"/>
          </p:nvPr>
        </p:nvSpPr>
        <p:spPr/>
        <p:txBody>
          <a:bodyPr/>
          <a:lstStyle/>
          <a:p>
            <a:fld id="{B8B14886-D168-4776-B2E0-F03DBC62127A}" type="slidenum">
              <a:rPr lang="en-US" smtClean="0"/>
              <a:t>‹#›</a:t>
            </a:fld>
            <a:endParaRPr lang="en-US"/>
          </a:p>
        </p:txBody>
      </p:sp>
      <p:sp>
        <p:nvSpPr>
          <p:cNvPr id="58" name="Rectangle 57"/>
          <p:cNvSpPr/>
          <p:nvPr/>
        </p:nvSpPr>
        <p:spPr>
          <a:xfrm>
            <a:off x="905571" y="601883"/>
            <a:ext cx="3562257" cy="5648445"/>
          </a:xfrm>
          <a:prstGeom prst="rect">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1145894" y="856527"/>
            <a:ext cx="3090440" cy="5150734"/>
          </a:xfrm>
        </p:spPr>
        <p:txBody>
          <a:bodyP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1" name="Rectangle 60"/>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en-US"/>
          </a:p>
        </p:txBody>
      </p:sp>
      <p:sp>
        <p:nvSpPr>
          <p:cNvPr id="2" name="Title 1"/>
          <p:cNvSpPr>
            <a:spLocks noGrp="1"/>
          </p:cNvSpPr>
          <p:nvPr>
            <p:ph type="title"/>
          </p:nvPr>
        </p:nvSpPr>
        <p:spPr>
          <a:xfrm>
            <a:off x="4739833" y="2657434"/>
            <a:ext cx="3304572" cy="1463153"/>
          </a:xfrm>
        </p:spPr>
        <p:txBody>
          <a:bodyPr anchor="b">
            <a:normAutofit/>
          </a:bodyPr>
          <a:lstStyle>
            <a:lvl1pPr algn="l">
              <a:defRPr sz="2800" b="0"/>
            </a:lvl1pPr>
          </a:lstStyle>
          <a:p>
            <a:r>
              <a:rPr lang="en-US" smtClean="0"/>
              <a:t>Click to edit Master title style</a:t>
            </a:r>
            <a:endParaRPr lang="en-US"/>
          </a:p>
        </p:txBody>
      </p:sp>
      <p:sp>
        <p:nvSpPr>
          <p:cNvPr id="4" name="Text Placeholder 3"/>
          <p:cNvSpPr>
            <a:spLocks noGrp="1"/>
          </p:cNvSpPr>
          <p:nvPr>
            <p:ph type="body" sz="half" idx="2"/>
          </p:nvPr>
        </p:nvSpPr>
        <p:spPr>
          <a:xfrm>
            <a:off x="4736592" y="4136994"/>
            <a:ext cx="3298784" cy="1517904"/>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5" name="Group 4"/>
              <p:cNvGrpSpPr/>
              <p:nvPr/>
            </p:nvGrpSpPr>
            <p:grpSpPr>
              <a:xfrm>
                <a:off x="0" y="0"/>
                <a:ext cx="2514600" cy="6858000"/>
                <a:chOff x="0" y="0"/>
                <a:chExt cx="2514600" cy="6858000"/>
              </a:xfrm>
            </p:grpSpPr>
            <p:sp>
              <p:nvSpPr>
                <p:cNvPr id="87" name="Rectangle 8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8"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9"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6" name="Group 5"/>
              <p:cNvGrpSpPr/>
              <p:nvPr/>
            </p:nvGrpSpPr>
            <p:grpSpPr>
              <a:xfrm>
                <a:off x="42291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84"/>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7" name="Group 9"/>
              <p:cNvGrpSpPr/>
              <p:nvPr/>
            </p:nvGrpSpPr>
            <p:grpSpPr>
              <a:xfrm rot="10800000">
                <a:off x="662940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8" name="Rectangle 77"/>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Freeform 45"/>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Hexagon 50"/>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Freeform 62"/>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Hexagon 69"/>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Hexagon 70"/>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Hexagon 71"/>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Freeform 72"/>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Freeform 73"/>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94" name="Rectangle 93"/>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1" name="Rectangle 10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 name="Rectangle 101"/>
          <p:cNvSpPr/>
          <p:nvPr/>
        </p:nvSpPr>
        <p:spPr>
          <a:xfrm>
            <a:off x="905571" y="601883"/>
            <a:ext cx="3562257" cy="5648445"/>
          </a:xfrm>
          <a:prstGeom prst="rect">
            <a:avLst/>
          </a:prstGeom>
          <a:solidFill>
            <a:srgbClr val="FFFFFF"/>
          </a:solidFill>
          <a:ln w="3175">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734424" y="2660904"/>
            <a:ext cx="3300984" cy="1463040"/>
          </a:xfrm>
        </p:spPr>
        <p:txBody>
          <a:bodyPr anchor="b">
            <a:normAutofit/>
          </a:bodyPr>
          <a:lstStyle>
            <a:lvl1pPr algn="l">
              <a:defRPr sz="2800" b="0"/>
            </a:lvl1pPr>
          </a:lstStyle>
          <a:p>
            <a:r>
              <a:rPr lang="en-US" smtClean="0"/>
              <a:t>Click to edit Master title style</a:t>
            </a:r>
            <a:endParaRPr lang="en-US"/>
          </a:p>
        </p:txBody>
      </p:sp>
      <p:sp>
        <p:nvSpPr>
          <p:cNvPr id="3" name="Picture Placeholder 2"/>
          <p:cNvSpPr>
            <a:spLocks noGrp="1"/>
          </p:cNvSpPr>
          <p:nvPr>
            <p:ph type="pic" idx="1"/>
          </p:nvPr>
        </p:nvSpPr>
        <p:spPr>
          <a:xfrm>
            <a:off x="1005208" y="693795"/>
            <a:ext cx="3359623" cy="5468112"/>
          </a:xfrm>
        </p:spPr>
        <p:txBody>
          <a:bodyPr/>
          <a:lstStyle>
            <a:lvl1pPr marL="0" indent="0">
              <a:buNone/>
              <a:defRPr sz="3200">
                <a:solidFill>
                  <a:schemeClr val="accent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4734630" y="4133088"/>
            <a:ext cx="3300573" cy="1519561"/>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58628FE-8306-4DF5-940A-D467DF5A4B4C}" type="datetimeFigureOut">
              <a:rPr lang="en-US" smtClean="0"/>
              <a:t>3/28/2012</a:t>
            </a:fld>
            <a:endParaRPr lang="en-US"/>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en-US"/>
          </a:p>
        </p:txBody>
      </p:sp>
      <p:sp>
        <p:nvSpPr>
          <p:cNvPr id="7" name="Slide Number Placeholder 6"/>
          <p:cNvSpPr>
            <a:spLocks noGrp="1"/>
          </p:cNvSpPr>
          <p:nvPr>
            <p:ph type="sldNum" sz="quarter" idx="12"/>
          </p:nvPr>
        </p:nvSpPr>
        <p:spPr/>
        <p:txBody>
          <a:bodyPr/>
          <a:lstStyle/>
          <a:p>
            <a:fld id="{B8B14886-D168-4776-B2E0-F03DBC62127A}"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42" name="Group 41"/>
          <p:cNvGrpSpPr/>
          <p:nvPr/>
        </p:nvGrpSpPr>
        <p:grpSpPr>
          <a:xfrm>
            <a:off x="-304800" y="0"/>
            <a:ext cx="9932332" cy="6858000"/>
            <a:chOff x="-382404" y="0"/>
            <a:chExt cx="9932332" cy="6858000"/>
          </a:xfrm>
        </p:grpSpPr>
        <p:grpSp>
          <p:nvGrpSpPr>
            <p:cNvPr id="43" name="Group 44"/>
            <p:cNvGrpSpPr/>
            <p:nvPr/>
          </p:nvGrpSpPr>
          <p:grpSpPr>
            <a:xfrm>
              <a:off x="0" y="0"/>
              <a:ext cx="9144000" cy="6858000"/>
              <a:chOff x="0" y="0"/>
              <a:chExt cx="9144000" cy="6858000"/>
            </a:xfrm>
          </p:grpSpPr>
          <p:grpSp>
            <p:nvGrpSpPr>
              <p:cNvPr id="101" name="Group 4"/>
              <p:cNvGrpSpPr/>
              <p:nvPr/>
            </p:nvGrpSpPr>
            <p:grpSpPr>
              <a:xfrm>
                <a:off x="0" y="0"/>
                <a:ext cx="2514600" cy="6858000"/>
                <a:chOff x="0" y="0"/>
                <a:chExt cx="2514600" cy="6858000"/>
              </a:xfrm>
            </p:grpSpPr>
            <p:sp>
              <p:nvSpPr>
                <p:cNvPr id="113" name="Rectangle 112"/>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5"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2" name="Group 5"/>
              <p:cNvGrpSpPr/>
              <p:nvPr/>
            </p:nvGrpSpPr>
            <p:grpSpPr>
              <a:xfrm>
                <a:off x="422910" y="0"/>
                <a:ext cx="2514600" cy="6858000"/>
                <a:chOff x="0" y="0"/>
                <a:chExt cx="2514600" cy="6858000"/>
              </a:xfrm>
            </p:grpSpPr>
            <p:sp>
              <p:nvSpPr>
                <p:cNvPr id="110" name="Rectangle 109"/>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1" name="Rectangle 110"/>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2" name="Rectangle 111"/>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3" name="Group 9"/>
              <p:cNvGrpSpPr/>
              <p:nvPr/>
            </p:nvGrpSpPr>
            <p:grpSpPr>
              <a:xfrm rot="10800000">
                <a:off x="6629400" y="0"/>
                <a:ext cx="2514600" cy="6858000"/>
                <a:chOff x="0" y="0"/>
                <a:chExt cx="2514600" cy="6858000"/>
              </a:xfrm>
            </p:grpSpPr>
            <p:sp>
              <p:nvSpPr>
                <p:cNvPr id="107" name="Rectangle 10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8" name="Rectangle 107"/>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9" name="Rectangle 108"/>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4" name="Rectangle 103"/>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6" name="Rectangle 105"/>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4" name="Freeform 43"/>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5" name="Freeform 44"/>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6" name="Freeform 45"/>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Hexagon 49"/>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Hexagon 50"/>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Freeform 54"/>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Hexagon 57"/>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5" name="Hexagon 94"/>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6" name="Hexagon 95"/>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 name="Hexagon 96"/>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Hexagon 97"/>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9" name="Freeform 98"/>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0" name="Freeform 99"/>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6" name="Rectangle 65"/>
          <p:cNvSpPr/>
          <p:nvPr/>
        </p:nvSpPr>
        <p:spPr>
          <a:xfrm>
            <a:off x="457200" y="333487"/>
            <a:ext cx="8229600" cy="6185647"/>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Rectangle 69"/>
          <p:cNvSpPr/>
          <p:nvPr/>
        </p:nvSpPr>
        <p:spPr>
          <a:xfrm>
            <a:off x="4561242" y="-21511"/>
            <a:ext cx="3679116" cy="699244"/>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Rectangle 7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043490" y="1027664"/>
            <a:ext cx="7024744" cy="1143000"/>
          </a:xfrm>
          <a:prstGeom prst="rect">
            <a:avLst/>
          </a:prstGeom>
        </p:spPr>
        <p:txBody>
          <a:bodyPr vert="horz" lIns="91440" tIns="45720" rIns="91440" bIns="45720" rtlCol="0" anchor="b">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043492" y="2323652"/>
            <a:ext cx="6777317" cy="3508977"/>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5997388" y="224492"/>
            <a:ext cx="2133600" cy="365125"/>
          </a:xfrm>
          <a:prstGeom prst="rect">
            <a:avLst/>
          </a:prstGeom>
        </p:spPr>
        <p:txBody>
          <a:bodyPr vert="horz" lIns="91440" tIns="45720" rIns="91440" bIns="45720" rtlCol="0" anchor="ctr"/>
          <a:lstStyle>
            <a:lvl1pPr algn="r">
              <a:defRPr sz="1200">
                <a:solidFill>
                  <a:srgbClr val="FEFEFE"/>
                </a:solidFill>
              </a:defRPr>
            </a:lvl1pPr>
          </a:lstStyle>
          <a:p>
            <a:fld id="{258628FE-8306-4DF5-940A-D467DF5A4B4C}" type="datetimeFigureOut">
              <a:rPr lang="en-US" smtClean="0"/>
              <a:t>3/28/2012</a:t>
            </a:fld>
            <a:endParaRPr lang="en-US"/>
          </a:p>
        </p:txBody>
      </p:sp>
      <p:sp>
        <p:nvSpPr>
          <p:cNvPr id="5" name="Footer Placeholder 4"/>
          <p:cNvSpPr>
            <a:spLocks noGrp="1"/>
          </p:cNvSpPr>
          <p:nvPr>
            <p:ph type="ftr" sz="quarter" idx="3"/>
          </p:nvPr>
        </p:nvSpPr>
        <p:spPr>
          <a:xfrm>
            <a:off x="4641448" y="5852160"/>
            <a:ext cx="3502152" cy="365125"/>
          </a:xfrm>
          <a:prstGeom prst="rect">
            <a:avLst/>
          </a:prstGeom>
        </p:spPr>
        <p:txBody>
          <a:bodyPr vert="horz" lIns="91440" tIns="45720" rIns="91440" bIns="45720" rtlCol="0" anchor="ctr"/>
          <a:lstStyle>
            <a:lvl1pPr algn="r">
              <a:defRPr sz="1200">
                <a:solidFill>
                  <a:schemeClr val="accent1"/>
                </a:solidFill>
              </a:defRPr>
            </a:lvl1pPr>
          </a:lstStyle>
          <a:p>
            <a:endParaRPr lang="en-US"/>
          </a:p>
        </p:txBody>
      </p:sp>
      <p:sp>
        <p:nvSpPr>
          <p:cNvPr id="6" name="Slide Number Placeholder 5"/>
          <p:cNvSpPr>
            <a:spLocks noGrp="1"/>
          </p:cNvSpPr>
          <p:nvPr>
            <p:ph type="sldNum" sz="quarter" idx="4"/>
          </p:nvPr>
        </p:nvSpPr>
        <p:spPr>
          <a:xfrm>
            <a:off x="4649096" y="224491"/>
            <a:ext cx="1332156" cy="365125"/>
          </a:xfrm>
          <a:prstGeom prst="rect">
            <a:avLst/>
          </a:prstGeom>
        </p:spPr>
        <p:txBody>
          <a:bodyPr vert="horz" lIns="91440" tIns="45720" rIns="91440" bIns="45720" rtlCol="0" anchor="ctr"/>
          <a:lstStyle>
            <a:lvl1pPr algn="l">
              <a:defRPr sz="1200">
                <a:solidFill>
                  <a:srgbClr val="FEFEFE"/>
                </a:solidFill>
              </a:defRPr>
            </a:lvl1pPr>
          </a:lstStyle>
          <a:p>
            <a:fld id="{B8B14886-D168-4776-B2E0-F03DBC62127A}"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defTabSz="914400" rtl="0" eaLnBrk="1" latinLnBrk="0" hangingPunct="1">
        <a:spcBef>
          <a:spcPct val="0"/>
        </a:spcBef>
        <a:buNone/>
        <a:defRPr sz="40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274320" algn="l" defTabSz="914400" rtl="0" eaLnBrk="1" latinLnBrk="0" hangingPunct="1">
        <a:spcBef>
          <a:spcPct val="20000"/>
        </a:spcBef>
        <a:buClr>
          <a:schemeClr val="accent1"/>
        </a:buClr>
        <a:buSzPct val="76000"/>
        <a:buFont typeface="Wingdings 2" pitchFamily="18" charset="2"/>
        <a:buChar char=""/>
        <a:defRPr sz="2400" kern="1200">
          <a:solidFill>
            <a:schemeClr val="tx2"/>
          </a:solidFill>
          <a:latin typeface="+mn-lt"/>
          <a:ea typeface="+mn-ea"/>
          <a:cs typeface="+mn-cs"/>
        </a:defRPr>
      </a:lvl1pPr>
      <a:lvl2pPr marL="640080" indent="-274320" algn="l" defTabSz="914400" rtl="0" eaLnBrk="1" latinLnBrk="0" hangingPunct="1">
        <a:spcBef>
          <a:spcPct val="20000"/>
        </a:spcBef>
        <a:buClr>
          <a:schemeClr val="accent1"/>
        </a:buClr>
        <a:buSzPct val="76000"/>
        <a:buFont typeface="Wingdings 2" pitchFamily="18" charset="2"/>
        <a:buChar char=""/>
        <a:defRPr sz="2200" kern="1200">
          <a:solidFill>
            <a:schemeClr val="tx2"/>
          </a:solidFill>
          <a:latin typeface="+mn-lt"/>
          <a:ea typeface="+mn-ea"/>
          <a:cs typeface="+mn-cs"/>
        </a:defRPr>
      </a:lvl2pPr>
      <a:lvl3pPr marL="914400" indent="-228600" algn="l" defTabSz="914400" rtl="0" eaLnBrk="1" latinLnBrk="0" hangingPunct="1">
        <a:spcBef>
          <a:spcPct val="20000"/>
        </a:spcBef>
        <a:buClr>
          <a:schemeClr val="accent1"/>
        </a:buClr>
        <a:buSzPct val="76000"/>
        <a:buFont typeface="Wingdings 2" pitchFamily="18" charset="2"/>
        <a:buChar char=""/>
        <a:defRPr sz="2000" kern="1200">
          <a:solidFill>
            <a:schemeClr val="tx2"/>
          </a:solidFill>
          <a:latin typeface="+mn-lt"/>
          <a:ea typeface="+mn-ea"/>
          <a:cs typeface="+mn-cs"/>
        </a:defRPr>
      </a:lvl3pPr>
      <a:lvl4pPr marL="1124712" indent="-228600" algn="l" defTabSz="914400" rtl="0" eaLnBrk="1" latinLnBrk="0" hangingPunct="1">
        <a:spcBef>
          <a:spcPct val="20000"/>
        </a:spcBef>
        <a:buClr>
          <a:schemeClr val="accent1"/>
        </a:buClr>
        <a:buSzPct val="76000"/>
        <a:buFont typeface="Wingdings 2" pitchFamily="18" charset="2"/>
        <a:buChar char=""/>
        <a:defRPr sz="1800" kern="1200">
          <a:solidFill>
            <a:schemeClr val="tx2"/>
          </a:solidFill>
          <a:latin typeface="+mn-lt"/>
          <a:ea typeface="+mn-ea"/>
          <a:cs typeface="+mn-cs"/>
        </a:defRPr>
      </a:lvl4pPr>
      <a:lvl5pPr marL="1325880" indent="-228600" algn="l" defTabSz="914400" rtl="0" eaLnBrk="1" latinLnBrk="0" hangingPunct="1">
        <a:spcBef>
          <a:spcPct val="20000"/>
        </a:spcBef>
        <a:buClr>
          <a:schemeClr val="accent1"/>
        </a:buClr>
        <a:buSzPct val="76000"/>
        <a:buFont typeface="Wingdings 2" pitchFamily="18" charset="2"/>
        <a:buChar char=""/>
        <a:defRPr sz="1600" kern="1200" baseline="0">
          <a:solidFill>
            <a:schemeClr val="tx2"/>
          </a:solidFill>
          <a:latin typeface="+mn-lt"/>
          <a:ea typeface="+mn-ea"/>
          <a:cs typeface="+mn-cs"/>
        </a:defRPr>
      </a:lvl5pPr>
      <a:lvl6pPr marL="1517904"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6pPr>
      <a:lvl7pPr marL="1719072"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7pPr>
      <a:lvl8pPr marL="1920240"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8pPr>
      <a:lvl9pPr marL="2121408"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Layout" Target="../slideLayouts/slideLayout1.xml"/><Relationship Id="rId1" Type="http://schemas.openxmlformats.org/officeDocument/2006/relationships/tags" Target="../tags/tag1.xml"/></Relationships>
</file>

<file path=ppt/slides/_rels/slide1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slideLayout" Target="../slideLayouts/slideLayout4.xml"/><Relationship Id="rId1" Type="http://schemas.openxmlformats.org/officeDocument/2006/relationships/tags" Target="../tags/tag10.xml"/></Relationships>
</file>

<file path=ppt/slides/_rels/slide1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slideLayout" Target="../slideLayouts/slideLayout4.xml"/><Relationship Id="rId1" Type="http://schemas.openxmlformats.org/officeDocument/2006/relationships/tags" Target="../tags/tag11.xml"/></Relationships>
</file>

<file path=ppt/slides/_rels/slide12.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slideLayout" Target="../slideLayouts/slideLayout2.xml"/><Relationship Id="rId1" Type="http://schemas.openxmlformats.org/officeDocument/2006/relationships/tags" Target="../tags/tag12.xml"/></Relationships>
</file>

<file path=ppt/slides/_rels/slide13.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slideLayout" Target="../slideLayouts/slideLayout2.xml"/><Relationship Id="rId1" Type="http://schemas.openxmlformats.org/officeDocument/2006/relationships/tags" Target="../tags/tag13.xml"/></Relationships>
</file>

<file path=ppt/slides/_rels/slide14.xml.rels><?xml version="1.0" encoding="UTF-8" standalone="yes"?>
<Relationships xmlns="http://schemas.openxmlformats.org/package/2006/relationships"><Relationship Id="rId3" Type="http://schemas.openxmlformats.org/officeDocument/2006/relationships/hyperlink" Target="http://www.genome.gov/10001204" TargetMode="External"/><Relationship Id="rId2" Type="http://schemas.openxmlformats.org/officeDocument/2006/relationships/hyperlink" Target="http://learn.genetics.utah.edu/content/begin/traits/" TargetMode="External"/><Relationship Id="rId1" Type="http://schemas.openxmlformats.org/officeDocument/2006/relationships/slideLayout" Target="../slideLayouts/slideLayout2.xml"/><Relationship Id="rId5" Type="http://schemas.openxmlformats.org/officeDocument/2006/relationships/hyperlink" Target="http://www.mycanceradvisor.com/2009/12/15/metastasis-how-does-cancer-spread-to-other-parts-of-the-body/" TargetMode="External"/><Relationship Id="rId4" Type="http://schemas.openxmlformats.org/officeDocument/2006/relationships/hyperlink" Target="http://learn.genetics.utah.edu/content/disorders/whataregd/"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Layout" Target="../slideLayouts/slideLayout2.xml"/><Relationship Id="rId1" Type="http://schemas.openxmlformats.org/officeDocument/2006/relationships/tags" Target="../tags/tag2.xml"/><Relationship Id="rId4" Type="http://schemas.openxmlformats.org/officeDocument/2006/relationships/image" Target="../media/image4.png"/></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slideLayout" Target="../slideLayouts/slideLayout2.xml"/><Relationship Id="rId1" Type="http://schemas.openxmlformats.org/officeDocument/2006/relationships/tags" Target="../tags/tag3.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slideLayout" Target="../slideLayouts/slideLayout2.xml"/><Relationship Id="rId1" Type="http://schemas.openxmlformats.org/officeDocument/2006/relationships/tags" Target="../tags/tag4.xml"/><Relationship Id="rId5" Type="http://schemas.openxmlformats.org/officeDocument/2006/relationships/image" Target="../media/image8.png"/><Relationship Id="rId4" Type="http://schemas.openxmlformats.org/officeDocument/2006/relationships/image" Target="../media/image7.png"/></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slideLayout" Target="../slideLayouts/slideLayout2.xml"/><Relationship Id="rId1" Type="http://schemas.openxmlformats.org/officeDocument/2006/relationships/tags" Target="../tags/tag5.xml"/></Relationships>
</file>

<file path=ppt/slides/_rels/slide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slideLayout" Target="../slideLayouts/slideLayout4.xml"/><Relationship Id="rId1" Type="http://schemas.openxmlformats.org/officeDocument/2006/relationships/tags" Target="../tags/tag6.xml"/></Relationships>
</file>

<file path=ppt/slides/_rels/slide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slideLayout" Target="../slideLayouts/slideLayout4.xml"/><Relationship Id="rId1" Type="http://schemas.openxmlformats.org/officeDocument/2006/relationships/tags" Target="../tags/tag7.xml"/></Relationships>
</file>

<file path=ppt/slides/_rels/slide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slideLayout" Target="../slideLayouts/slideLayout4.xml"/><Relationship Id="rId1" Type="http://schemas.openxmlformats.org/officeDocument/2006/relationships/tags" Target="../tags/tag8.xml"/></Relationships>
</file>

<file path=ppt/slides/_rels/slide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slideLayout" Target="../slideLayouts/slideLayout4.xml"/><Relationship Id="rId1" Type="http://schemas.openxmlformats.org/officeDocument/2006/relationships/tags" Target="../tags/tag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latin typeface="Century Gothic" pitchFamily="34" charset="0"/>
              </a:rPr>
              <a:t>GENETICS</a:t>
            </a:r>
            <a:endParaRPr lang="en-US" dirty="0">
              <a:latin typeface="Century Gothic" pitchFamily="34" charset="0"/>
            </a:endParaRPr>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24000" y="1828800"/>
            <a:ext cx="2000250" cy="20437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TextBox 2"/>
          <p:cNvSpPr txBox="1"/>
          <p:nvPr/>
        </p:nvSpPr>
        <p:spPr>
          <a:xfrm>
            <a:off x="4800600" y="2590800"/>
            <a:ext cx="2743200" cy="646331"/>
          </a:xfrm>
          <a:prstGeom prst="rect">
            <a:avLst/>
          </a:prstGeom>
          <a:noFill/>
        </p:spPr>
        <p:txBody>
          <a:bodyPr wrap="square" rtlCol="0">
            <a:spAutoFit/>
          </a:bodyPr>
          <a:lstStyle/>
          <a:p>
            <a:r>
              <a:rPr lang="en-US" dirty="0" smtClean="0"/>
              <a:t>By: Carla Pizano</a:t>
            </a:r>
          </a:p>
          <a:p>
            <a:r>
              <a:rPr lang="en-US" dirty="0" smtClean="0"/>
              <a:t>Date: 3/28/12</a:t>
            </a:r>
            <a:endParaRPr lang="en-US" dirty="0"/>
          </a:p>
        </p:txBody>
      </p:sp>
    </p:spTree>
    <p:custDataLst>
      <p:tags r:id="rId1"/>
    </p:custDataLst>
    <p:extLst>
      <p:ext uri="{BB962C8B-B14F-4D97-AF65-F5344CB8AC3E}">
        <p14:creationId xmlns:p14="http://schemas.microsoft.com/office/powerpoint/2010/main" val="3301076272"/>
      </p:ext>
    </p:extLst>
  </p:cSld>
  <p:clrMapOvr>
    <a:masterClrMapping/>
  </p:clrMapOvr>
  <mc:AlternateContent xmlns:mc="http://schemas.openxmlformats.org/markup-compatibility/2006" xmlns:p14="http://schemas.microsoft.com/office/powerpoint/2010/main">
    <mc:Choice Requires="p14">
      <p:transition spd="slow" p14:dur="2000" advTm="6251"/>
    </mc:Choice>
    <mc:Fallback xmlns="">
      <p:transition spd="slow" advTm="6251"/>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80">
                                          <p:stCondLst>
                                            <p:cond delay="0"/>
                                          </p:stCondLst>
                                        </p:cTn>
                                        <p:tgtEl>
                                          <p:spTgt spid="2"/>
                                        </p:tgtEl>
                                      </p:cBhvr>
                                    </p:animEffect>
                                    <p:anim calcmode="lin" valueType="num">
                                      <p:cBhvr>
                                        <p:cTn id="8" dur="1822" tmFilter="0,0; 0.14,0.36; 0.43,0.73; 0.71,0.91; 1.0,1.0">
                                          <p:stCondLst>
                                            <p:cond delay="0"/>
                                          </p:stCondLst>
                                        </p:cTn>
                                        <p:tgtEl>
                                          <p:spTgt spid="2"/>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2"/>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2"/>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2"/>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2"/>
                                        </p:tgtEl>
                                        <p:attrNameLst>
                                          <p:attrName>ppt_y</p:attrName>
                                        </p:attrNameLst>
                                      </p:cBhvr>
                                      <p:tavLst>
                                        <p:tav tm="0" fmla="#ppt_y-sin(pi*$)/81">
                                          <p:val>
                                            <p:fltVal val="0"/>
                                          </p:val>
                                        </p:tav>
                                        <p:tav tm="100000">
                                          <p:val>
                                            <p:fltVal val="1"/>
                                          </p:val>
                                        </p:tav>
                                      </p:tavLst>
                                    </p:anim>
                                    <p:animScale>
                                      <p:cBhvr>
                                        <p:cTn id="13" dur="26">
                                          <p:stCondLst>
                                            <p:cond delay="650"/>
                                          </p:stCondLst>
                                        </p:cTn>
                                        <p:tgtEl>
                                          <p:spTgt spid="2"/>
                                        </p:tgtEl>
                                      </p:cBhvr>
                                      <p:to x="100000" y="60000"/>
                                    </p:animScale>
                                    <p:animScale>
                                      <p:cBhvr>
                                        <p:cTn id="14" dur="166" decel="50000">
                                          <p:stCondLst>
                                            <p:cond delay="676"/>
                                          </p:stCondLst>
                                        </p:cTn>
                                        <p:tgtEl>
                                          <p:spTgt spid="2"/>
                                        </p:tgtEl>
                                      </p:cBhvr>
                                      <p:to x="100000" y="100000"/>
                                    </p:animScale>
                                    <p:animScale>
                                      <p:cBhvr>
                                        <p:cTn id="15" dur="26">
                                          <p:stCondLst>
                                            <p:cond delay="1312"/>
                                          </p:stCondLst>
                                        </p:cTn>
                                        <p:tgtEl>
                                          <p:spTgt spid="2"/>
                                        </p:tgtEl>
                                      </p:cBhvr>
                                      <p:to x="100000" y="80000"/>
                                    </p:animScale>
                                    <p:animScale>
                                      <p:cBhvr>
                                        <p:cTn id="16" dur="166" decel="50000">
                                          <p:stCondLst>
                                            <p:cond delay="1338"/>
                                          </p:stCondLst>
                                        </p:cTn>
                                        <p:tgtEl>
                                          <p:spTgt spid="2"/>
                                        </p:tgtEl>
                                      </p:cBhvr>
                                      <p:to x="100000" y="100000"/>
                                    </p:animScale>
                                    <p:animScale>
                                      <p:cBhvr>
                                        <p:cTn id="17" dur="26">
                                          <p:stCondLst>
                                            <p:cond delay="1642"/>
                                          </p:stCondLst>
                                        </p:cTn>
                                        <p:tgtEl>
                                          <p:spTgt spid="2"/>
                                        </p:tgtEl>
                                      </p:cBhvr>
                                      <p:to x="100000" y="90000"/>
                                    </p:animScale>
                                    <p:animScale>
                                      <p:cBhvr>
                                        <p:cTn id="18" dur="166" decel="50000">
                                          <p:stCondLst>
                                            <p:cond delay="1668"/>
                                          </p:stCondLst>
                                        </p:cTn>
                                        <p:tgtEl>
                                          <p:spTgt spid="2"/>
                                        </p:tgtEl>
                                      </p:cBhvr>
                                      <p:to x="100000" y="100000"/>
                                    </p:animScale>
                                    <p:animScale>
                                      <p:cBhvr>
                                        <p:cTn id="19" dur="26">
                                          <p:stCondLst>
                                            <p:cond delay="1808"/>
                                          </p:stCondLst>
                                        </p:cTn>
                                        <p:tgtEl>
                                          <p:spTgt spid="2"/>
                                        </p:tgtEl>
                                      </p:cBhvr>
                                      <p:to x="100000" y="95000"/>
                                    </p:animScale>
                                    <p:animScale>
                                      <p:cBhvr>
                                        <p:cTn id="20" dur="166" decel="50000">
                                          <p:stCondLst>
                                            <p:cond delay="1834"/>
                                          </p:stCondLst>
                                        </p:cTn>
                                        <p:tgtEl>
                                          <p:spTgt spid="2"/>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45" presetClass="entr" presetSubtype="0" fill="hold" nodeType="clickEffect">
                                  <p:stCondLst>
                                    <p:cond delay="0"/>
                                  </p:stCondLst>
                                  <p:childTnLst>
                                    <p:set>
                                      <p:cBhvr>
                                        <p:cTn id="24" dur="1" fill="hold">
                                          <p:stCondLst>
                                            <p:cond delay="0"/>
                                          </p:stCondLst>
                                        </p:cTn>
                                        <p:tgtEl>
                                          <p:spTgt spid="1026"/>
                                        </p:tgtEl>
                                        <p:attrNameLst>
                                          <p:attrName>style.visibility</p:attrName>
                                        </p:attrNameLst>
                                      </p:cBhvr>
                                      <p:to>
                                        <p:strVal val="visible"/>
                                      </p:to>
                                    </p:set>
                                    <p:animEffect transition="in" filter="fade">
                                      <p:cBhvr>
                                        <p:cTn id="25" dur="2000"/>
                                        <p:tgtEl>
                                          <p:spTgt spid="1026"/>
                                        </p:tgtEl>
                                      </p:cBhvr>
                                    </p:animEffect>
                                    <p:anim calcmode="lin" valueType="num">
                                      <p:cBhvr>
                                        <p:cTn id="26" dur="2000" fill="hold"/>
                                        <p:tgtEl>
                                          <p:spTgt spid="1026"/>
                                        </p:tgtEl>
                                        <p:attrNameLst>
                                          <p:attrName>ppt_w</p:attrName>
                                        </p:attrNameLst>
                                      </p:cBhvr>
                                      <p:tavLst>
                                        <p:tav tm="0" fmla="#ppt_w*sin(2.5*pi*$)">
                                          <p:val>
                                            <p:fltVal val="0"/>
                                          </p:val>
                                        </p:tav>
                                        <p:tav tm="100000">
                                          <p:val>
                                            <p:fltVal val="1"/>
                                          </p:val>
                                        </p:tav>
                                      </p:tavLst>
                                    </p:anim>
                                    <p:anim calcmode="lin" valueType="num">
                                      <p:cBhvr>
                                        <p:cTn id="27" dur="2000" fill="hold"/>
                                        <p:tgtEl>
                                          <p:spTgt spid="1026"/>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a:t>
            </a:r>
            <a:r>
              <a:rPr lang="en-US" dirty="0" err="1" smtClean="0"/>
              <a:t>Kinefelter</a:t>
            </a:r>
            <a:r>
              <a:rPr lang="en-US" dirty="0" smtClean="0"/>
              <a:t> Syndrome</a:t>
            </a:r>
            <a:endParaRPr lang="en-US" dirty="0"/>
          </a:p>
        </p:txBody>
      </p:sp>
      <p:sp>
        <p:nvSpPr>
          <p:cNvPr id="3" name="Content Placeholder 2"/>
          <p:cNvSpPr>
            <a:spLocks noGrp="1"/>
          </p:cNvSpPr>
          <p:nvPr>
            <p:ph sz="quarter" idx="13"/>
          </p:nvPr>
        </p:nvSpPr>
        <p:spPr>
          <a:xfrm>
            <a:off x="1042416" y="2313432"/>
            <a:ext cx="6958584" cy="3493008"/>
          </a:xfrm>
        </p:spPr>
        <p:txBody>
          <a:bodyPr/>
          <a:lstStyle/>
          <a:p>
            <a:pPr marL="68580" indent="0">
              <a:buNone/>
            </a:pPr>
            <a:r>
              <a:rPr lang="en-US" dirty="0" smtClean="0"/>
              <a:t>This </a:t>
            </a:r>
            <a:r>
              <a:rPr lang="en-US" dirty="0" err="1" smtClean="0"/>
              <a:t>kinefelter</a:t>
            </a:r>
            <a:r>
              <a:rPr lang="en-US" dirty="0" smtClean="0"/>
              <a:t> syndrome or </a:t>
            </a:r>
            <a:r>
              <a:rPr lang="en-US" dirty="0" err="1" smtClean="0"/>
              <a:t>xxy</a:t>
            </a:r>
            <a:r>
              <a:rPr lang="en-US" dirty="0" smtClean="0"/>
              <a:t> shows that males have an extra x chromosomes. Instead of having </a:t>
            </a:r>
            <a:r>
              <a:rPr lang="en-US" dirty="0" err="1" smtClean="0"/>
              <a:t>xy</a:t>
            </a:r>
            <a:r>
              <a:rPr lang="en-US" dirty="0" smtClean="0"/>
              <a:t>, they have </a:t>
            </a:r>
            <a:r>
              <a:rPr lang="en-US" dirty="0" err="1" smtClean="0"/>
              <a:t>xxy</a:t>
            </a:r>
            <a:r>
              <a:rPr lang="en-US" dirty="0" smtClean="0"/>
              <a:t>. </a:t>
            </a:r>
            <a:r>
              <a:rPr lang="en-US" dirty="0" err="1" smtClean="0"/>
              <a:t>Xxy</a:t>
            </a:r>
            <a:r>
              <a:rPr lang="en-US" dirty="0" smtClean="0"/>
              <a:t> is the term that is used to describe male. Or it can describe symptoms too.</a:t>
            </a:r>
            <a:endParaRPr lang="en-US" dirty="0"/>
          </a:p>
        </p:txBody>
      </p:sp>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34000" y="4330700"/>
            <a:ext cx="2190750" cy="1752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ustDataLst>
      <p:tags r:id="rId1"/>
    </p:custDataLst>
    <p:extLst>
      <p:ext uri="{BB962C8B-B14F-4D97-AF65-F5344CB8AC3E}">
        <p14:creationId xmlns:p14="http://schemas.microsoft.com/office/powerpoint/2010/main" val="3353712106"/>
      </p:ext>
    </p:extLst>
  </p:cSld>
  <p:clrMapOvr>
    <a:masterClrMapping/>
  </p:clrMapOvr>
  <mc:AlternateContent xmlns:mc="http://schemas.openxmlformats.org/markup-compatibility/2006" xmlns:p14="http://schemas.microsoft.com/office/powerpoint/2010/main">
    <mc:Choice Requires="p14">
      <p:transition spd="slow" p14:dur="2000" advTm="28357"/>
    </mc:Choice>
    <mc:Fallback xmlns="">
      <p:transition spd="slow" advTm="28357"/>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3074"/>
                                        </p:tgtEl>
                                        <p:attrNameLst>
                                          <p:attrName>style.visibility</p:attrName>
                                        </p:attrNameLst>
                                      </p:cBhvr>
                                      <p:to>
                                        <p:strVal val="visible"/>
                                      </p:to>
                                    </p:set>
                                    <p:animEffect transition="in" filter="barn(inVertical)">
                                      <p:cBhvr>
                                        <p:cTn id="7" dur="500"/>
                                        <p:tgtEl>
                                          <p:spTgt spid="3074"/>
                                        </p:tgtEl>
                                      </p:cBhvr>
                                    </p:animEffect>
                                  </p:childTnLst>
                                </p:cTn>
                              </p:par>
                            </p:childTnLst>
                          </p:cTn>
                        </p:par>
                      </p:childTnLst>
                    </p:cTn>
                  </p:par>
                  <p:par>
                    <p:cTn id="8" fill="hold">
                      <p:stCondLst>
                        <p:cond delay="indefinite"/>
                      </p:stCondLst>
                      <p:childTnLst>
                        <p:par>
                          <p:cTn id="9" fill="hold">
                            <p:stCondLst>
                              <p:cond delay="0"/>
                            </p:stCondLst>
                            <p:childTnLst>
                              <p:par>
                                <p:cTn id="10" presetID="34" presetClass="emph" presetSubtype="0" fill="hold" grpId="0" nodeType="clickEffect">
                                  <p:stCondLst>
                                    <p:cond delay="0"/>
                                  </p:stCondLst>
                                  <p:iterate type="lt">
                                    <p:tmPct val="10000"/>
                                  </p:iterate>
                                  <p:childTnLst>
                                    <p:animMotion origin="layout" path="M 0.0 0.0 L 0.0 -0.07213" pathEditMode="relative" ptsTypes="">
                                      <p:cBhvr>
                                        <p:cTn id="11" dur="250" accel="50000" decel="50000" autoRev="1" fill="hold">
                                          <p:stCondLst>
                                            <p:cond delay="0"/>
                                          </p:stCondLst>
                                        </p:cTn>
                                        <p:tgtEl>
                                          <p:spTgt spid="3">
                                            <p:txEl>
                                              <p:pRg st="0" end="0"/>
                                            </p:txEl>
                                          </p:spTgt>
                                        </p:tgtEl>
                                        <p:attrNameLst>
                                          <p:attrName>ppt_x</p:attrName>
                                          <p:attrName>ppt_y</p:attrName>
                                        </p:attrNameLst>
                                      </p:cBhvr>
                                    </p:animMotion>
                                    <p:animRot by="1500000">
                                      <p:cBhvr>
                                        <p:cTn id="12" dur="125" fill="hold">
                                          <p:stCondLst>
                                            <p:cond delay="0"/>
                                          </p:stCondLst>
                                        </p:cTn>
                                        <p:tgtEl>
                                          <p:spTgt spid="3">
                                            <p:txEl>
                                              <p:pRg st="0" end="0"/>
                                            </p:txEl>
                                          </p:spTgt>
                                        </p:tgtEl>
                                        <p:attrNameLst>
                                          <p:attrName>r</p:attrName>
                                        </p:attrNameLst>
                                      </p:cBhvr>
                                    </p:animRot>
                                    <p:animRot by="-1500000">
                                      <p:cBhvr>
                                        <p:cTn id="13" dur="125" fill="hold">
                                          <p:stCondLst>
                                            <p:cond delay="125"/>
                                          </p:stCondLst>
                                        </p:cTn>
                                        <p:tgtEl>
                                          <p:spTgt spid="3">
                                            <p:txEl>
                                              <p:pRg st="0" end="0"/>
                                            </p:txEl>
                                          </p:spTgt>
                                        </p:tgtEl>
                                        <p:attrNameLst>
                                          <p:attrName>r</p:attrName>
                                        </p:attrNameLst>
                                      </p:cBhvr>
                                    </p:animRot>
                                    <p:animRot by="-1500000">
                                      <p:cBhvr>
                                        <p:cTn id="14" dur="125" fill="hold">
                                          <p:stCondLst>
                                            <p:cond delay="250"/>
                                          </p:stCondLst>
                                        </p:cTn>
                                        <p:tgtEl>
                                          <p:spTgt spid="3">
                                            <p:txEl>
                                              <p:pRg st="0" end="0"/>
                                            </p:txEl>
                                          </p:spTgt>
                                        </p:tgtEl>
                                        <p:attrNameLst>
                                          <p:attrName>r</p:attrName>
                                        </p:attrNameLst>
                                      </p:cBhvr>
                                    </p:animRot>
                                    <p:animRot by="1500000">
                                      <p:cBhvr>
                                        <p:cTn id="15" dur="125" fill="hold">
                                          <p:stCondLst>
                                            <p:cond delay="375"/>
                                          </p:stCondLst>
                                        </p:cTn>
                                        <p:tgtEl>
                                          <p:spTgt spid="3">
                                            <p:txEl>
                                              <p:pRg st="0" end="0"/>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Alpha-1 </a:t>
            </a:r>
            <a:r>
              <a:rPr lang="en-US" dirty="0" smtClean="0"/>
              <a:t>Antitrypsin </a:t>
            </a:r>
            <a:r>
              <a:rPr lang="en-US" dirty="0"/>
              <a:t>D</a:t>
            </a:r>
            <a:r>
              <a:rPr lang="en-US" dirty="0" smtClean="0"/>
              <a:t>eficiency</a:t>
            </a:r>
            <a:r>
              <a:rPr lang="en-US" dirty="0"/>
              <a:t/>
            </a:r>
            <a:br>
              <a:rPr lang="en-US" dirty="0"/>
            </a:br>
            <a:endParaRPr lang="en-US" dirty="0"/>
          </a:p>
        </p:txBody>
      </p:sp>
      <p:sp>
        <p:nvSpPr>
          <p:cNvPr id="4" name="Content Placeholder 3"/>
          <p:cNvSpPr>
            <a:spLocks noGrp="1"/>
          </p:cNvSpPr>
          <p:nvPr>
            <p:ph sz="quarter" idx="14"/>
          </p:nvPr>
        </p:nvSpPr>
        <p:spPr>
          <a:xfrm>
            <a:off x="914400" y="1752600"/>
            <a:ext cx="7086600" cy="3493008"/>
          </a:xfrm>
        </p:spPr>
        <p:txBody>
          <a:bodyPr/>
          <a:lstStyle/>
          <a:p>
            <a:pPr marL="68580" indent="0">
              <a:buNone/>
            </a:pPr>
            <a:r>
              <a:rPr lang="en-US" dirty="0" smtClean="0"/>
              <a:t>This is a disorder. It’s enrolled with early development of emphysema, liver cirrhosis, and hepatocellular carcinoma. Also, </a:t>
            </a:r>
            <a:r>
              <a:rPr lang="en-CA" dirty="0"/>
              <a:t>the lungs </a:t>
            </a:r>
            <a:r>
              <a:rPr lang="en-CA" dirty="0" smtClean="0"/>
              <a:t>have </a:t>
            </a:r>
            <a:r>
              <a:rPr lang="en-CA" dirty="0"/>
              <a:t>a natural </a:t>
            </a:r>
            <a:r>
              <a:rPr lang="en-CA" dirty="0" smtClean="0"/>
              <a:t>enzyme. It is </a:t>
            </a:r>
            <a:r>
              <a:rPr lang="en-CA" dirty="0"/>
              <a:t>called neutrophil </a:t>
            </a:r>
            <a:r>
              <a:rPr lang="en-CA" dirty="0" err="1" smtClean="0"/>
              <a:t>elastase</a:t>
            </a:r>
            <a:r>
              <a:rPr lang="en-CA" dirty="0" smtClean="0"/>
              <a:t>. </a:t>
            </a:r>
            <a:r>
              <a:rPr lang="en-CA" dirty="0" smtClean="0"/>
              <a:t>If </a:t>
            </a:r>
            <a:r>
              <a:rPr lang="en-CA" dirty="0" smtClean="0"/>
              <a:t>a child is born, it has two AAT genes. The way that the child is a “carrier,”  is if one of the genes is abnormal, but the other isn’t.</a:t>
            </a:r>
            <a:endParaRPr lang="en-US" dirty="0"/>
          </a:p>
        </p:txBody>
      </p:sp>
      <p:pic>
        <p:nvPicPr>
          <p:cNvPr id="409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867400" y="4495800"/>
            <a:ext cx="1428750" cy="1866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ustDataLst>
      <p:tags r:id="rId1"/>
    </p:custDataLst>
    <p:extLst>
      <p:ext uri="{BB962C8B-B14F-4D97-AF65-F5344CB8AC3E}">
        <p14:creationId xmlns:p14="http://schemas.microsoft.com/office/powerpoint/2010/main" val="2575865153"/>
      </p:ext>
    </p:extLst>
  </p:cSld>
  <p:clrMapOvr>
    <a:masterClrMapping/>
  </p:clrMapOvr>
  <mc:AlternateContent xmlns:mc="http://schemas.openxmlformats.org/markup-compatibility/2006" xmlns:p14="http://schemas.microsoft.com/office/powerpoint/2010/main">
    <mc:Choice Requires="p14">
      <p:transition spd="slow" p14:dur="2000" advTm="28702"/>
    </mc:Choice>
    <mc:Fallback xmlns="">
      <p:transition spd="slow" advTm="28702"/>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2" presetClass="emph" presetSubtype="0" fill="hold" grpId="0" nodeType="clickEffect">
                                  <p:stCondLst>
                                    <p:cond delay="0"/>
                                  </p:stCondLst>
                                  <p:childTnLst>
                                    <p:animRot by="120000">
                                      <p:cBhvr>
                                        <p:cTn id="6" dur="100" fill="hold">
                                          <p:stCondLst>
                                            <p:cond delay="0"/>
                                          </p:stCondLst>
                                        </p:cTn>
                                        <p:tgtEl>
                                          <p:spTgt spid="4">
                                            <p:txEl>
                                              <p:pRg st="0" end="0"/>
                                            </p:txEl>
                                          </p:spTgt>
                                        </p:tgtEl>
                                        <p:attrNameLst>
                                          <p:attrName>r</p:attrName>
                                        </p:attrNameLst>
                                      </p:cBhvr>
                                    </p:animRot>
                                    <p:animRot by="-240000">
                                      <p:cBhvr>
                                        <p:cTn id="7" dur="200" fill="hold">
                                          <p:stCondLst>
                                            <p:cond delay="200"/>
                                          </p:stCondLst>
                                        </p:cTn>
                                        <p:tgtEl>
                                          <p:spTgt spid="4">
                                            <p:txEl>
                                              <p:pRg st="0" end="0"/>
                                            </p:txEl>
                                          </p:spTgt>
                                        </p:tgtEl>
                                        <p:attrNameLst>
                                          <p:attrName>r</p:attrName>
                                        </p:attrNameLst>
                                      </p:cBhvr>
                                    </p:animRot>
                                    <p:animRot by="240000">
                                      <p:cBhvr>
                                        <p:cTn id="8" dur="200" fill="hold">
                                          <p:stCondLst>
                                            <p:cond delay="400"/>
                                          </p:stCondLst>
                                        </p:cTn>
                                        <p:tgtEl>
                                          <p:spTgt spid="4">
                                            <p:txEl>
                                              <p:pRg st="0" end="0"/>
                                            </p:txEl>
                                          </p:spTgt>
                                        </p:tgtEl>
                                        <p:attrNameLst>
                                          <p:attrName>r</p:attrName>
                                        </p:attrNameLst>
                                      </p:cBhvr>
                                    </p:animRot>
                                    <p:animRot by="-240000">
                                      <p:cBhvr>
                                        <p:cTn id="9" dur="200" fill="hold">
                                          <p:stCondLst>
                                            <p:cond delay="600"/>
                                          </p:stCondLst>
                                        </p:cTn>
                                        <p:tgtEl>
                                          <p:spTgt spid="4">
                                            <p:txEl>
                                              <p:pRg st="0" end="0"/>
                                            </p:txEl>
                                          </p:spTgt>
                                        </p:tgtEl>
                                        <p:attrNameLst>
                                          <p:attrName>r</p:attrName>
                                        </p:attrNameLst>
                                      </p:cBhvr>
                                    </p:animRot>
                                    <p:animRot by="120000">
                                      <p:cBhvr>
                                        <p:cTn id="10" dur="200" fill="hold">
                                          <p:stCondLst>
                                            <p:cond delay="800"/>
                                          </p:stCondLst>
                                        </p:cTn>
                                        <p:tgtEl>
                                          <p:spTgt spid="4">
                                            <p:txEl>
                                              <p:pRg st="0" end="0"/>
                                            </p:txEl>
                                          </p:spTgt>
                                        </p:tgtEl>
                                        <p:attrNameLst>
                                          <p:attrName>r</p:attrName>
                                        </p:attrNameLst>
                                      </p:cBhvr>
                                    </p:animRot>
                                  </p:childTnLst>
                                </p:cTn>
                              </p:par>
                            </p:childTnLst>
                          </p:cTn>
                        </p:par>
                      </p:childTnLst>
                    </p:cTn>
                  </p:par>
                  <p:par>
                    <p:cTn id="11" fill="hold">
                      <p:stCondLst>
                        <p:cond delay="indefinite"/>
                      </p:stCondLst>
                      <p:childTnLst>
                        <p:par>
                          <p:cTn id="12" fill="hold">
                            <p:stCondLst>
                              <p:cond delay="0"/>
                            </p:stCondLst>
                            <p:childTnLst>
                              <p:par>
                                <p:cTn id="13" presetID="9" presetClass="emph" presetSubtype="0" nodeType="clickEffect">
                                  <p:stCondLst>
                                    <p:cond delay="0"/>
                                  </p:stCondLst>
                                  <p:childTnLst>
                                    <p:set>
                                      <p:cBhvr rctx="PPT">
                                        <p:cTn id="14" dur="indefinite"/>
                                        <p:tgtEl>
                                          <p:spTgt spid="4098"/>
                                        </p:tgtEl>
                                        <p:attrNameLst>
                                          <p:attrName>style.opacity</p:attrName>
                                        </p:attrNameLst>
                                      </p:cBhvr>
                                      <p:to>
                                        <p:strVal val="0.5"/>
                                      </p:to>
                                    </p:set>
                                    <p:animEffect filter="image" prLst="opacity: 0.5">
                                      <p:cBhvr rctx="IE">
                                        <p:cTn id="15" dur="indefinite"/>
                                        <p:tgtEl>
                                          <p:spTgt spid="409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Cancer</a:t>
            </a:r>
            <a:endParaRPr lang="en-US" dirty="0"/>
          </a:p>
        </p:txBody>
      </p:sp>
      <p:sp>
        <p:nvSpPr>
          <p:cNvPr id="3" name="Content Placeholder 2"/>
          <p:cNvSpPr>
            <a:spLocks noGrp="1"/>
          </p:cNvSpPr>
          <p:nvPr>
            <p:ph idx="1"/>
          </p:nvPr>
        </p:nvSpPr>
        <p:spPr/>
        <p:txBody>
          <a:bodyPr>
            <a:normAutofit fontScale="92500" lnSpcReduction="20000"/>
          </a:bodyPr>
          <a:lstStyle/>
          <a:p>
            <a:pPr marL="114300" indent="0">
              <a:buNone/>
            </a:pPr>
            <a:r>
              <a:rPr lang="en-US" sz="3600" dirty="0" smtClean="0"/>
              <a:t>Cancer is an uncontrolled growth. It is abnormal cells that grow out of control.  Cancer is different from what other cells do. Instead of dying, it grows. Cells </a:t>
            </a:r>
            <a:r>
              <a:rPr lang="en-US" sz="3600" dirty="0" smtClean="0"/>
              <a:t>become </a:t>
            </a:r>
            <a:r>
              <a:rPr lang="en-US" sz="3600" dirty="0" smtClean="0"/>
              <a:t>this, because of damaged  DNA. The damaged DNA isn’t repaired though.  </a:t>
            </a:r>
            <a:endParaRPr lang="en-US" sz="3600" dirty="0"/>
          </a:p>
        </p:txBody>
      </p:sp>
      <p:pic>
        <p:nvPicPr>
          <p:cNvPr id="512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66800" y="609600"/>
            <a:ext cx="1095375" cy="1228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ustDataLst>
      <p:tags r:id="rId1"/>
    </p:custDataLst>
    <p:extLst>
      <p:ext uri="{BB962C8B-B14F-4D97-AF65-F5344CB8AC3E}">
        <p14:creationId xmlns:p14="http://schemas.microsoft.com/office/powerpoint/2010/main" val="3966630551"/>
      </p:ext>
    </p:extLst>
  </p:cSld>
  <p:clrMapOvr>
    <a:masterClrMapping/>
  </p:clrMapOvr>
  <mc:AlternateContent xmlns:mc="http://schemas.openxmlformats.org/markup-compatibility/2006" xmlns:p14="http://schemas.microsoft.com/office/powerpoint/2010/main">
    <mc:Choice Requires="p14">
      <p:transition spd="slow" p14:dur="2000" advTm="20080"/>
    </mc:Choice>
    <mc:Fallback xmlns="">
      <p:transition spd="slow" advTm="2008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heel(1)">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5122"/>
                                        </p:tgtEl>
                                        <p:attrNameLst>
                                          <p:attrName>style.visibility</p:attrName>
                                        </p:attrNameLst>
                                      </p:cBhvr>
                                      <p:to>
                                        <p:strVal val="visible"/>
                                      </p:to>
                                    </p:set>
                                    <p:anim calcmode="lin" valueType="num">
                                      <p:cBhvr additive="base">
                                        <p:cTn id="12" dur="500" fill="hold"/>
                                        <p:tgtEl>
                                          <p:spTgt spid="5122"/>
                                        </p:tgtEl>
                                        <p:attrNameLst>
                                          <p:attrName>ppt_x</p:attrName>
                                        </p:attrNameLst>
                                      </p:cBhvr>
                                      <p:tavLst>
                                        <p:tav tm="0">
                                          <p:val>
                                            <p:strVal val="#ppt_x"/>
                                          </p:val>
                                        </p:tav>
                                        <p:tav tm="100000">
                                          <p:val>
                                            <p:strVal val="#ppt_x"/>
                                          </p:val>
                                        </p:tav>
                                      </p:tavLst>
                                    </p:anim>
                                    <p:anim calcmode="lin" valueType="num">
                                      <p:cBhvr additive="base">
                                        <p:cTn id="13" dur="500" fill="hold"/>
                                        <p:tgtEl>
                                          <p:spTgt spid="512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90600" y="2209800"/>
            <a:ext cx="7024744" cy="1143000"/>
          </a:xfrm>
        </p:spPr>
        <p:txBody>
          <a:bodyPr/>
          <a:lstStyle/>
          <a:p>
            <a:r>
              <a:rPr lang="en-US" dirty="0" smtClean="0"/>
              <a:t>How can cancer spread?</a:t>
            </a:r>
            <a:endParaRPr lang="en-US" dirty="0"/>
          </a:p>
        </p:txBody>
      </p:sp>
      <p:sp>
        <p:nvSpPr>
          <p:cNvPr id="3" name="Content Placeholder 2"/>
          <p:cNvSpPr>
            <a:spLocks noGrp="1"/>
          </p:cNvSpPr>
          <p:nvPr>
            <p:ph idx="1"/>
          </p:nvPr>
        </p:nvSpPr>
        <p:spPr>
          <a:xfrm>
            <a:off x="1066800" y="3352800"/>
            <a:ext cx="6777317" cy="2781748"/>
          </a:xfrm>
        </p:spPr>
        <p:txBody>
          <a:bodyPr>
            <a:normAutofit/>
          </a:bodyPr>
          <a:lstStyle/>
          <a:p>
            <a:pPr marL="114300" indent="0">
              <a:buNone/>
            </a:pPr>
            <a:r>
              <a:rPr lang="en-US" sz="3200" dirty="0" smtClean="0"/>
              <a:t>Cancer can spread, because other cancer cells move to other parts of the body.  Then, new cells grow there, and make tumors. This is called metastasis.</a:t>
            </a:r>
            <a:endParaRPr lang="en-US" sz="3200" dirty="0"/>
          </a:p>
        </p:txBody>
      </p:sp>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12580" y="858336"/>
            <a:ext cx="1524000" cy="14599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ustDataLst>
      <p:tags r:id="rId1"/>
    </p:custDataLst>
    <p:extLst>
      <p:ext uri="{BB962C8B-B14F-4D97-AF65-F5344CB8AC3E}">
        <p14:creationId xmlns:p14="http://schemas.microsoft.com/office/powerpoint/2010/main" val="1959438063"/>
      </p:ext>
    </p:extLst>
  </p:cSld>
  <p:clrMapOvr>
    <a:masterClrMapping/>
  </p:clrMapOvr>
  <mc:AlternateContent xmlns:mc="http://schemas.openxmlformats.org/markup-compatibility/2006" xmlns:p14="http://schemas.microsoft.com/office/powerpoint/2010/main">
    <mc:Choice Requires="p14">
      <p:transition spd="slow" p14:dur="2000" advTm="17204"/>
    </mc:Choice>
    <mc:Fallback xmlns="">
      <p:transition spd="slow" advTm="17204"/>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45" presetClass="entr" presetSubtype="0"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2000"/>
                                        <p:tgtEl>
                                          <p:spTgt spid="3">
                                            <p:txEl>
                                              <p:pRg st="0" end="0"/>
                                            </p:txEl>
                                          </p:spTgt>
                                        </p:tgtEl>
                                      </p:cBhvr>
                                    </p:animEffect>
                                    <p:anim calcmode="lin" valueType="num">
                                      <p:cBhvr>
                                        <p:cTn id="13" dur="2000" fill="hold"/>
                                        <p:tgtEl>
                                          <p:spTgt spid="3">
                                            <p:txEl>
                                              <p:pRg st="0" end="0"/>
                                            </p:txEl>
                                          </p:spTgt>
                                        </p:tgtEl>
                                        <p:attrNameLst>
                                          <p:attrName>ppt_w</p:attrName>
                                        </p:attrNameLst>
                                      </p:cBhvr>
                                      <p:tavLst>
                                        <p:tav tm="0" fmla="#ppt_w*sin(2.5*pi*$)">
                                          <p:val>
                                            <p:fltVal val="0"/>
                                          </p:val>
                                        </p:tav>
                                        <p:tav tm="100000">
                                          <p:val>
                                            <p:fltVal val="1"/>
                                          </p:val>
                                        </p:tav>
                                      </p:tavLst>
                                    </p:anim>
                                    <p:anim calcmode="lin" valueType="num">
                                      <p:cBhvr>
                                        <p:cTn id="14" dur="2000" fill="hold"/>
                                        <p:tgtEl>
                                          <p:spTgt spid="3">
                                            <p:txEl>
                                              <p:pRg st="0" end="0"/>
                                            </p:txEl>
                                          </p:spTgt>
                                        </p:tgtEl>
                                        <p:attrNameLst>
                                          <p:attrName>ppt_h</p:attrName>
                                        </p:attrNameLst>
                                      </p:cBhvr>
                                      <p:tavLst>
                                        <p:tav tm="0">
                                          <p:val>
                                            <p:strVal val="#ppt_h"/>
                                          </p:val>
                                        </p:tav>
                                        <p:tav tm="100000">
                                          <p:val>
                                            <p:strVal val="#ppt_h"/>
                                          </p:val>
                                        </p:tav>
                                      </p:tavLst>
                                    </p:anim>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nodeType="clickEffect">
                                  <p:stCondLst>
                                    <p:cond delay="0"/>
                                  </p:stCondLst>
                                  <p:childTnLst>
                                    <p:set>
                                      <p:cBhvr>
                                        <p:cTn id="18" dur="1" fill="hold">
                                          <p:stCondLst>
                                            <p:cond delay="0"/>
                                          </p:stCondLst>
                                        </p:cTn>
                                        <p:tgtEl>
                                          <p:spTgt spid="3074"/>
                                        </p:tgtEl>
                                        <p:attrNameLst>
                                          <p:attrName>style.visibility</p:attrName>
                                        </p:attrNameLst>
                                      </p:cBhvr>
                                      <p:to>
                                        <p:strVal val="visible"/>
                                      </p:to>
                                    </p:set>
                                    <p:animEffect transition="in" filter="fade">
                                      <p:cBhvr>
                                        <p:cTn id="19" dur="500"/>
                                        <p:tgtEl>
                                          <p:spTgt spid="307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a:t>
            </a:r>
            <a:r>
              <a:rPr lang="en-US" dirty="0" smtClean="0"/>
              <a:t>Reference</a:t>
            </a:r>
            <a:endParaRPr lang="en-US" dirty="0"/>
          </a:p>
        </p:txBody>
      </p:sp>
      <p:sp>
        <p:nvSpPr>
          <p:cNvPr id="3" name="Content Placeholder 2"/>
          <p:cNvSpPr>
            <a:spLocks noGrp="1"/>
          </p:cNvSpPr>
          <p:nvPr>
            <p:ph idx="1"/>
          </p:nvPr>
        </p:nvSpPr>
        <p:spPr>
          <a:xfrm>
            <a:off x="1043492" y="2323652"/>
            <a:ext cx="6777317" cy="3772348"/>
          </a:xfrm>
        </p:spPr>
        <p:txBody>
          <a:bodyPr>
            <a:normAutofit/>
          </a:bodyPr>
          <a:lstStyle/>
          <a:p>
            <a:r>
              <a:rPr lang="en-US" dirty="0">
                <a:hlinkClick r:id="rId2"/>
              </a:rPr>
              <a:t>http://learn.genetics.utah.edu/content/begin/traits</a:t>
            </a:r>
            <a:r>
              <a:rPr lang="en-US" dirty="0" smtClean="0">
                <a:hlinkClick r:id="rId2"/>
              </a:rPr>
              <a:t>/</a:t>
            </a:r>
            <a:endParaRPr lang="en-US" dirty="0" smtClean="0"/>
          </a:p>
          <a:p>
            <a:r>
              <a:rPr lang="en-US" dirty="0">
                <a:hlinkClick r:id="rId3"/>
              </a:rPr>
              <a:t>http://</a:t>
            </a:r>
            <a:r>
              <a:rPr lang="en-US" dirty="0" smtClean="0">
                <a:hlinkClick r:id="rId3"/>
              </a:rPr>
              <a:t>www.genome.gov/10001204</a:t>
            </a:r>
            <a:endParaRPr lang="en-US" dirty="0" smtClean="0"/>
          </a:p>
          <a:p>
            <a:r>
              <a:rPr lang="en-US" dirty="0" smtClean="0">
                <a:hlinkClick r:id="rId4"/>
              </a:rPr>
              <a:t>http</a:t>
            </a:r>
            <a:r>
              <a:rPr lang="en-US" dirty="0">
                <a:hlinkClick r:id="rId4"/>
              </a:rPr>
              <a:t>://learn.genetics.utah.edu/content/disorders/whataregd</a:t>
            </a:r>
            <a:r>
              <a:rPr lang="en-US" dirty="0" smtClean="0">
                <a:hlinkClick r:id="rId4"/>
              </a:rPr>
              <a:t>/</a:t>
            </a:r>
            <a:endParaRPr lang="en-US" dirty="0" smtClean="0"/>
          </a:p>
          <a:p>
            <a:r>
              <a:rPr lang="en-US" dirty="0">
                <a:hlinkClick r:id="rId5"/>
              </a:rPr>
              <a:t>http://www.mycanceradvisor.com/2009/12/15/metastasis-how-does-cancer-spread-to-other-parts-of-the-body</a:t>
            </a:r>
            <a:r>
              <a:rPr lang="en-US" dirty="0" smtClean="0">
                <a:hlinkClick r:id="rId5"/>
              </a:rPr>
              <a:t>/</a:t>
            </a:r>
            <a:endParaRPr lang="en-US" dirty="0" smtClean="0"/>
          </a:p>
          <a:p>
            <a:pPr marL="68580" indent="0">
              <a:buNone/>
            </a:pPr>
            <a:endParaRPr lang="en-US" dirty="0"/>
          </a:p>
        </p:txBody>
      </p:sp>
    </p:spTree>
    <p:extLst>
      <p:ext uri="{BB962C8B-B14F-4D97-AF65-F5344CB8AC3E}">
        <p14:creationId xmlns:p14="http://schemas.microsoft.com/office/powerpoint/2010/main" val="194713867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Century Gothic" pitchFamily="34" charset="0"/>
              </a:rPr>
              <a:t>		</a:t>
            </a:r>
            <a:r>
              <a:rPr lang="en-US" dirty="0">
                <a:latin typeface="Century Gothic" pitchFamily="34" charset="0"/>
              </a:rPr>
              <a:t>	</a:t>
            </a:r>
            <a:r>
              <a:rPr lang="en-US" dirty="0" smtClean="0">
                <a:latin typeface="Century Gothic" pitchFamily="34" charset="0"/>
              </a:rPr>
              <a:t> Intro</a:t>
            </a:r>
            <a:endParaRPr lang="en-US" dirty="0">
              <a:latin typeface="Century Gothic" pitchFamily="34" charset="0"/>
            </a:endParaRPr>
          </a:p>
        </p:txBody>
      </p:sp>
      <p:sp>
        <p:nvSpPr>
          <p:cNvPr id="3" name="Content Placeholder 2"/>
          <p:cNvSpPr>
            <a:spLocks noGrp="1"/>
          </p:cNvSpPr>
          <p:nvPr>
            <p:ph idx="1"/>
          </p:nvPr>
        </p:nvSpPr>
        <p:spPr>
          <a:xfrm>
            <a:off x="1066800" y="2140709"/>
            <a:ext cx="6777317" cy="3508977"/>
          </a:xfrm>
        </p:spPr>
        <p:txBody>
          <a:bodyPr>
            <a:normAutofit fontScale="85000" lnSpcReduction="10000"/>
          </a:bodyPr>
          <a:lstStyle/>
          <a:p>
            <a:pPr marL="114300" indent="0">
              <a:buNone/>
            </a:pPr>
            <a:r>
              <a:rPr lang="en-US" dirty="0" smtClean="0"/>
              <a:t>	</a:t>
            </a:r>
            <a:r>
              <a:rPr lang="en-US" sz="2800" dirty="0" smtClean="0"/>
              <a:t>Genetics is all about characteristics, traits, disorders, cancer, heredity, cells, DNA, organisms, etc. It is the heredity and variation in living organisms. Organisms carry chromosomes. Genetics have a lot to do with traits. All of these things has it’s own explanation. They each have a reason why they are what they are. A lot of these things develop. DNA is mostly found in the nucleus, mitochondria, and chloroplasts.</a:t>
            </a:r>
            <a:endParaRPr lang="en-US" sz="2800" dirty="0"/>
          </a:p>
        </p:txBody>
      </p:sp>
      <p:pic>
        <p:nvPicPr>
          <p:cNvPr id="614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48000" y="762000"/>
            <a:ext cx="3429000" cy="714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147"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196646" y="5638800"/>
            <a:ext cx="4743450" cy="714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ustDataLst>
      <p:tags r:id="rId1"/>
    </p:custDataLst>
    <p:extLst>
      <p:ext uri="{BB962C8B-B14F-4D97-AF65-F5344CB8AC3E}">
        <p14:creationId xmlns:p14="http://schemas.microsoft.com/office/powerpoint/2010/main" val="1426079007"/>
      </p:ext>
    </p:extLst>
  </p:cSld>
  <p:clrMapOvr>
    <a:masterClrMapping/>
  </p:clrMapOvr>
  <mc:AlternateContent xmlns:mc="http://schemas.openxmlformats.org/markup-compatibility/2006" xmlns:p14="http://schemas.microsoft.com/office/powerpoint/2010/main">
    <mc:Choice Requires="p14">
      <p:transition spd="slow" p14:dur="2000" advTm="26478"/>
    </mc:Choice>
    <mc:Fallback xmlns="">
      <p:transition spd="slow" advTm="26478"/>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6146"/>
                                        </p:tgtEl>
                                        <p:attrNameLst>
                                          <p:attrName>style.visibility</p:attrName>
                                        </p:attrNameLst>
                                      </p:cBhvr>
                                      <p:to>
                                        <p:strVal val="visible"/>
                                      </p:to>
                                    </p:set>
                                    <p:anim calcmode="lin" valueType="num">
                                      <p:cBhvr additive="base">
                                        <p:cTn id="7" dur="500" fill="hold"/>
                                        <p:tgtEl>
                                          <p:spTgt spid="6146"/>
                                        </p:tgtEl>
                                        <p:attrNameLst>
                                          <p:attrName>ppt_x</p:attrName>
                                        </p:attrNameLst>
                                      </p:cBhvr>
                                      <p:tavLst>
                                        <p:tav tm="0">
                                          <p:val>
                                            <p:strVal val="#ppt_x"/>
                                          </p:val>
                                        </p:tav>
                                        <p:tav tm="100000">
                                          <p:val>
                                            <p:strVal val="#ppt_x"/>
                                          </p:val>
                                        </p:tav>
                                      </p:tavLst>
                                    </p:anim>
                                    <p:anim calcmode="lin" valueType="num">
                                      <p:cBhvr additive="base">
                                        <p:cTn id="8" dur="500" fill="hold"/>
                                        <p:tgtEl>
                                          <p:spTgt spid="614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2" presetClass="entr" presetSubtype="0" fill="hold" nodeType="clickEffect">
                                  <p:stCondLst>
                                    <p:cond delay="0"/>
                                  </p:stCondLst>
                                  <p:childTnLst>
                                    <p:set>
                                      <p:cBhvr>
                                        <p:cTn id="12" dur="1" fill="hold">
                                          <p:stCondLst>
                                            <p:cond delay="0"/>
                                          </p:stCondLst>
                                        </p:cTn>
                                        <p:tgtEl>
                                          <p:spTgt spid="6147"/>
                                        </p:tgtEl>
                                        <p:attrNameLst>
                                          <p:attrName>style.visibility</p:attrName>
                                        </p:attrNameLst>
                                      </p:cBhvr>
                                      <p:to>
                                        <p:strVal val="visible"/>
                                      </p:to>
                                    </p:set>
                                    <p:animEffect transition="in" filter="fade">
                                      <p:cBhvr>
                                        <p:cTn id="13" dur="1000"/>
                                        <p:tgtEl>
                                          <p:spTgt spid="6147"/>
                                        </p:tgtEl>
                                      </p:cBhvr>
                                    </p:animEffect>
                                    <p:anim calcmode="lin" valueType="num">
                                      <p:cBhvr>
                                        <p:cTn id="14" dur="1000" fill="hold"/>
                                        <p:tgtEl>
                                          <p:spTgt spid="6147"/>
                                        </p:tgtEl>
                                        <p:attrNameLst>
                                          <p:attrName>ppt_x</p:attrName>
                                        </p:attrNameLst>
                                      </p:cBhvr>
                                      <p:tavLst>
                                        <p:tav tm="0">
                                          <p:val>
                                            <p:strVal val="#ppt_x"/>
                                          </p:val>
                                        </p:tav>
                                        <p:tav tm="100000">
                                          <p:val>
                                            <p:strVal val="#ppt_x"/>
                                          </p:val>
                                        </p:tav>
                                      </p:tavLst>
                                    </p:anim>
                                    <p:anim calcmode="lin" valueType="num">
                                      <p:cBhvr>
                                        <p:cTn id="15" dur="1000" fill="hold"/>
                                        <p:tgtEl>
                                          <p:spTgt spid="6147"/>
                                        </p:tgtEl>
                                        <p:attrNameLst>
                                          <p:attrName>ppt_y</p:attrName>
                                        </p:attrNameLst>
                                      </p:cBhvr>
                                      <p:tavLst>
                                        <p:tav tm="0">
                                          <p:val>
                                            <p:strVal val="#ppt_y+.1"/>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8" presetClass="emph" presetSubtype="0" fill="hold" grpId="0" nodeType="clickEffect">
                                  <p:stCondLst>
                                    <p:cond delay="0"/>
                                  </p:stCondLst>
                                  <p:childTnLst>
                                    <p:animRot by="21600000">
                                      <p:cBhvr>
                                        <p:cTn id="19" dur="2000" fill="hold"/>
                                        <p:tgtEl>
                                          <p:spTgt spid="3">
                                            <p:txEl>
                                              <p:pRg st="0" end="0"/>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066800"/>
            <a:ext cx="7024744" cy="1143000"/>
          </a:xfrm>
        </p:spPr>
        <p:txBody>
          <a:bodyPr/>
          <a:lstStyle/>
          <a:p>
            <a:r>
              <a:rPr lang="en-US" dirty="0" smtClean="0"/>
              <a:t>	      Inherited Traits</a:t>
            </a:r>
            <a:endParaRPr lang="en-US" dirty="0"/>
          </a:p>
        </p:txBody>
      </p:sp>
      <p:sp>
        <p:nvSpPr>
          <p:cNvPr id="3" name="Content Placeholder 2"/>
          <p:cNvSpPr>
            <a:spLocks noGrp="1"/>
          </p:cNvSpPr>
          <p:nvPr>
            <p:ph idx="1"/>
          </p:nvPr>
        </p:nvSpPr>
        <p:spPr/>
        <p:txBody>
          <a:bodyPr>
            <a:normAutofit fontScale="85000" lnSpcReduction="10000"/>
          </a:bodyPr>
          <a:lstStyle/>
          <a:p>
            <a:pPr marL="114300" indent="0">
              <a:buNone/>
            </a:pPr>
            <a:r>
              <a:rPr lang="en-US" sz="2800" dirty="0" smtClean="0"/>
              <a:t>An inherited trait is a characteristic passed from your parents. Your traits are what you look like. Some traits could be, dimples or no dimples, attached earlobe or unattached, widows peak, straight or curly hair, left thumb or right thumb. Those are all examples of traits. Family members look alike sometimes, because their traits may be similar. Most people look different, because they have very different traits. </a:t>
            </a:r>
            <a:endParaRPr lang="en-US" sz="2800" dirty="0"/>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715000" y="203427"/>
            <a:ext cx="2143125" cy="2143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ustDataLst>
      <p:tags r:id="rId1"/>
    </p:custDataLst>
    <p:extLst>
      <p:ext uri="{BB962C8B-B14F-4D97-AF65-F5344CB8AC3E}">
        <p14:creationId xmlns:p14="http://schemas.microsoft.com/office/powerpoint/2010/main" val="3760081862"/>
      </p:ext>
    </p:extLst>
  </p:cSld>
  <p:clrMapOvr>
    <a:masterClrMapping/>
  </p:clrMapOvr>
  <mc:AlternateContent xmlns:mc="http://schemas.openxmlformats.org/markup-compatibility/2006" xmlns:p14="http://schemas.microsoft.com/office/powerpoint/2010/main">
    <mc:Choice Requires="p14">
      <p:transition spd="slow" p14:dur="2000" advTm="23658"/>
    </mc:Choice>
    <mc:Fallback xmlns="">
      <p:transition spd="slow" advTm="23658"/>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6" presetClass="entr" presetSubtype="0" fill="hold" nodeType="clickEffect">
                                  <p:stCondLst>
                                    <p:cond delay="0"/>
                                  </p:stCondLst>
                                  <p:childTnLst>
                                    <p:set>
                                      <p:cBhvr>
                                        <p:cTn id="11" dur="1" fill="hold">
                                          <p:stCondLst>
                                            <p:cond delay="0"/>
                                          </p:stCondLst>
                                        </p:cTn>
                                        <p:tgtEl>
                                          <p:spTgt spid="1026"/>
                                        </p:tgtEl>
                                        <p:attrNameLst>
                                          <p:attrName>style.visibility</p:attrName>
                                        </p:attrNameLst>
                                      </p:cBhvr>
                                      <p:to>
                                        <p:strVal val="visible"/>
                                      </p:to>
                                    </p:set>
                                    <p:animEffect transition="in" filter="wipe(down)">
                                      <p:cBhvr>
                                        <p:cTn id="12" dur="580">
                                          <p:stCondLst>
                                            <p:cond delay="0"/>
                                          </p:stCondLst>
                                        </p:cTn>
                                        <p:tgtEl>
                                          <p:spTgt spid="1026"/>
                                        </p:tgtEl>
                                      </p:cBhvr>
                                    </p:animEffect>
                                    <p:anim calcmode="lin" valueType="num">
                                      <p:cBhvr>
                                        <p:cTn id="13" dur="1822" tmFilter="0,0; 0.14,0.36; 0.43,0.73; 0.71,0.91; 1.0,1.0">
                                          <p:stCondLst>
                                            <p:cond delay="0"/>
                                          </p:stCondLst>
                                        </p:cTn>
                                        <p:tgtEl>
                                          <p:spTgt spid="1026"/>
                                        </p:tgtEl>
                                        <p:attrNameLst>
                                          <p:attrName>ppt_x</p:attrName>
                                        </p:attrNameLst>
                                      </p:cBhvr>
                                      <p:tavLst>
                                        <p:tav tm="0">
                                          <p:val>
                                            <p:strVal val="#ppt_x-0.25"/>
                                          </p:val>
                                        </p:tav>
                                        <p:tav tm="100000">
                                          <p:val>
                                            <p:strVal val="#ppt_x"/>
                                          </p:val>
                                        </p:tav>
                                      </p:tavLst>
                                    </p:anim>
                                    <p:anim calcmode="lin" valueType="num">
                                      <p:cBhvr>
                                        <p:cTn id="14" dur="664" tmFilter="0.0,0.0; 0.25,0.07; 0.50,0.2; 0.75,0.467; 1.0,1.0">
                                          <p:stCondLst>
                                            <p:cond delay="0"/>
                                          </p:stCondLst>
                                        </p:cTn>
                                        <p:tgtEl>
                                          <p:spTgt spid="1026"/>
                                        </p:tgtEl>
                                        <p:attrNameLst>
                                          <p:attrName>ppt_y</p:attrName>
                                        </p:attrNameLst>
                                      </p:cBhvr>
                                      <p:tavLst>
                                        <p:tav tm="0" fmla="#ppt_y-sin(pi*$)/3">
                                          <p:val>
                                            <p:fltVal val="0.5"/>
                                          </p:val>
                                        </p:tav>
                                        <p:tav tm="100000">
                                          <p:val>
                                            <p:fltVal val="1"/>
                                          </p:val>
                                        </p:tav>
                                      </p:tavLst>
                                    </p:anim>
                                    <p:anim calcmode="lin" valueType="num">
                                      <p:cBhvr>
                                        <p:cTn id="15" dur="664" tmFilter="0, 0; 0.125,0.2665; 0.25,0.4; 0.375,0.465; 0.5,0.5;  0.625,0.535; 0.75,0.6; 0.875,0.7335; 1,1">
                                          <p:stCondLst>
                                            <p:cond delay="664"/>
                                          </p:stCondLst>
                                        </p:cTn>
                                        <p:tgtEl>
                                          <p:spTgt spid="1026"/>
                                        </p:tgtEl>
                                        <p:attrNameLst>
                                          <p:attrName>ppt_y</p:attrName>
                                        </p:attrNameLst>
                                      </p:cBhvr>
                                      <p:tavLst>
                                        <p:tav tm="0" fmla="#ppt_y-sin(pi*$)/9">
                                          <p:val>
                                            <p:fltVal val="0"/>
                                          </p:val>
                                        </p:tav>
                                        <p:tav tm="100000">
                                          <p:val>
                                            <p:fltVal val="1"/>
                                          </p:val>
                                        </p:tav>
                                      </p:tavLst>
                                    </p:anim>
                                    <p:anim calcmode="lin" valueType="num">
                                      <p:cBhvr>
                                        <p:cTn id="16" dur="332" tmFilter="0, 0; 0.125,0.2665; 0.25,0.4; 0.375,0.465; 0.5,0.5;  0.625,0.535; 0.75,0.6; 0.875,0.7335; 1,1">
                                          <p:stCondLst>
                                            <p:cond delay="1324"/>
                                          </p:stCondLst>
                                        </p:cTn>
                                        <p:tgtEl>
                                          <p:spTgt spid="1026"/>
                                        </p:tgtEl>
                                        <p:attrNameLst>
                                          <p:attrName>ppt_y</p:attrName>
                                        </p:attrNameLst>
                                      </p:cBhvr>
                                      <p:tavLst>
                                        <p:tav tm="0" fmla="#ppt_y-sin(pi*$)/27">
                                          <p:val>
                                            <p:fltVal val="0"/>
                                          </p:val>
                                        </p:tav>
                                        <p:tav tm="100000">
                                          <p:val>
                                            <p:fltVal val="1"/>
                                          </p:val>
                                        </p:tav>
                                      </p:tavLst>
                                    </p:anim>
                                    <p:anim calcmode="lin" valueType="num">
                                      <p:cBhvr>
                                        <p:cTn id="17" dur="164" tmFilter="0, 0; 0.125,0.2665; 0.25,0.4; 0.375,0.465; 0.5,0.5;  0.625,0.535; 0.75,0.6; 0.875,0.7335; 1,1">
                                          <p:stCondLst>
                                            <p:cond delay="1656"/>
                                          </p:stCondLst>
                                        </p:cTn>
                                        <p:tgtEl>
                                          <p:spTgt spid="1026"/>
                                        </p:tgtEl>
                                        <p:attrNameLst>
                                          <p:attrName>ppt_y</p:attrName>
                                        </p:attrNameLst>
                                      </p:cBhvr>
                                      <p:tavLst>
                                        <p:tav tm="0" fmla="#ppt_y-sin(pi*$)/81">
                                          <p:val>
                                            <p:fltVal val="0"/>
                                          </p:val>
                                        </p:tav>
                                        <p:tav tm="100000">
                                          <p:val>
                                            <p:fltVal val="1"/>
                                          </p:val>
                                        </p:tav>
                                      </p:tavLst>
                                    </p:anim>
                                    <p:animScale>
                                      <p:cBhvr>
                                        <p:cTn id="18" dur="26">
                                          <p:stCondLst>
                                            <p:cond delay="650"/>
                                          </p:stCondLst>
                                        </p:cTn>
                                        <p:tgtEl>
                                          <p:spTgt spid="1026"/>
                                        </p:tgtEl>
                                      </p:cBhvr>
                                      <p:to x="100000" y="60000"/>
                                    </p:animScale>
                                    <p:animScale>
                                      <p:cBhvr>
                                        <p:cTn id="19" dur="166" decel="50000">
                                          <p:stCondLst>
                                            <p:cond delay="676"/>
                                          </p:stCondLst>
                                        </p:cTn>
                                        <p:tgtEl>
                                          <p:spTgt spid="1026"/>
                                        </p:tgtEl>
                                      </p:cBhvr>
                                      <p:to x="100000" y="100000"/>
                                    </p:animScale>
                                    <p:animScale>
                                      <p:cBhvr>
                                        <p:cTn id="20" dur="26">
                                          <p:stCondLst>
                                            <p:cond delay="1312"/>
                                          </p:stCondLst>
                                        </p:cTn>
                                        <p:tgtEl>
                                          <p:spTgt spid="1026"/>
                                        </p:tgtEl>
                                      </p:cBhvr>
                                      <p:to x="100000" y="80000"/>
                                    </p:animScale>
                                    <p:animScale>
                                      <p:cBhvr>
                                        <p:cTn id="21" dur="166" decel="50000">
                                          <p:stCondLst>
                                            <p:cond delay="1338"/>
                                          </p:stCondLst>
                                        </p:cTn>
                                        <p:tgtEl>
                                          <p:spTgt spid="1026"/>
                                        </p:tgtEl>
                                      </p:cBhvr>
                                      <p:to x="100000" y="100000"/>
                                    </p:animScale>
                                    <p:animScale>
                                      <p:cBhvr>
                                        <p:cTn id="22" dur="26">
                                          <p:stCondLst>
                                            <p:cond delay="1642"/>
                                          </p:stCondLst>
                                        </p:cTn>
                                        <p:tgtEl>
                                          <p:spTgt spid="1026"/>
                                        </p:tgtEl>
                                      </p:cBhvr>
                                      <p:to x="100000" y="90000"/>
                                    </p:animScale>
                                    <p:animScale>
                                      <p:cBhvr>
                                        <p:cTn id="23" dur="166" decel="50000">
                                          <p:stCondLst>
                                            <p:cond delay="1668"/>
                                          </p:stCondLst>
                                        </p:cTn>
                                        <p:tgtEl>
                                          <p:spTgt spid="1026"/>
                                        </p:tgtEl>
                                      </p:cBhvr>
                                      <p:to x="100000" y="100000"/>
                                    </p:animScale>
                                    <p:animScale>
                                      <p:cBhvr>
                                        <p:cTn id="24" dur="26">
                                          <p:stCondLst>
                                            <p:cond delay="1808"/>
                                          </p:stCondLst>
                                        </p:cTn>
                                        <p:tgtEl>
                                          <p:spTgt spid="1026"/>
                                        </p:tgtEl>
                                      </p:cBhvr>
                                      <p:to x="100000" y="95000"/>
                                    </p:animScale>
                                    <p:animScale>
                                      <p:cBhvr>
                                        <p:cTn id="25" dur="166" decel="50000">
                                          <p:stCondLst>
                                            <p:cond delay="1834"/>
                                          </p:stCondLst>
                                        </p:cTn>
                                        <p:tgtEl>
                                          <p:spTgt spid="1026"/>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20015684">
            <a:off x="450583" y="1209011"/>
            <a:ext cx="4273553" cy="234356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1"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rot="522002">
            <a:off x="4241063" y="2743417"/>
            <a:ext cx="3534615" cy="19383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6"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387208" y="4724400"/>
            <a:ext cx="2400300" cy="981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ustDataLst>
      <p:tags r:id="rId1"/>
    </p:custDataLst>
    <p:extLst>
      <p:ext uri="{BB962C8B-B14F-4D97-AF65-F5344CB8AC3E}">
        <p14:creationId xmlns:p14="http://schemas.microsoft.com/office/powerpoint/2010/main" val="238231017"/>
      </p:ext>
    </p:extLst>
  </p:cSld>
  <p:clrMapOvr>
    <a:masterClrMapping/>
  </p:clrMapOvr>
  <mc:AlternateContent xmlns:mc="http://schemas.openxmlformats.org/markup-compatibility/2006" xmlns:p14="http://schemas.microsoft.com/office/powerpoint/2010/main">
    <mc:Choice Requires="p14">
      <p:transition spd="slow" p14:dur="2000" advTm="9012"/>
    </mc:Choice>
    <mc:Fallback xmlns="">
      <p:transition spd="slow" advTm="9012"/>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2050"/>
                                        </p:tgtEl>
                                        <p:attrNameLst>
                                          <p:attrName>style.visibility</p:attrName>
                                        </p:attrNameLst>
                                      </p:cBhvr>
                                      <p:to>
                                        <p:strVal val="visible"/>
                                      </p:to>
                                    </p:set>
                                    <p:animEffect transition="in" filter="fade">
                                      <p:cBhvr>
                                        <p:cTn id="7" dur="1000"/>
                                        <p:tgtEl>
                                          <p:spTgt spid="2050"/>
                                        </p:tgtEl>
                                      </p:cBhvr>
                                    </p:animEffect>
                                    <p:anim calcmode="lin" valueType="num">
                                      <p:cBhvr>
                                        <p:cTn id="8" dur="1000" fill="hold"/>
                                        <p:tgtEl>
                                          <p:spTgt spid="2050"/>
                                        </p:tgtEl>
                                        <p:attrNameLst>
                                          <p:attrName>ppt_x</p:attrName>
                                        </p:attrNameLst>
                                      </p:cBhvr>
                                      <p:tavLst>
                                        <p:tav tm="0">
                                          <p:val>
                                            <p:strVal val="#ppt_x"/>
                                          </p:val>
                                        </p:tav>
                                        <p:tav tm="100000">
                                          <p:val>
                                            <p:strVal val="#ppt_x"/>
                                          </p:val>
                                        </p:tav>
                                      </p:tavLst>
                                    </p:anim>
                                    <p:anim calcmode="lin" valueType="num">
                                      <p:cBhvr>
                                        <p:cTn id="9" dur="1000" fill="hold"/>
                                        <p:tgtEl>
                                          <p:spTgt spid="2050"/>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nodeType="clickEffect">
                                  <p:stCondLst>
                                    <p:cond delay="0"/>
                                  </p:stCondLst>
                                  <p:childTnLst>
                                    <p:set>
                                      <p:cBhvr>
                                        <p:cTn id="13" dur="1" fill="hold">
                                          <p:stCondLst>
                                            <p:cond delay="0"/>
                                          </p:stCondLst>
                                        </p:cTn>
                                        <p:tgtEl>
                                          <p:spTgt spid="2051"/>
                                        </p:tgtEl>
                                        <p:attrNameLst>
                                          <p:attrName>style.visibility</p:attrName>
                                        </p:attrNameLst>
                                      </p:cBhvr>
                                      <p:to>
                                        <p:strVal val="visible"/>
                                      </p:to>
                                    </p:set>
                                    <p:anim calcmode="lin" valueType="num">
                                      <p:cBhvr>
                                        <p:cTn id="14" dur="500" fill="hold"/>
                                        <p:tgtEl>
                                          <p:spTgt spid="2051"/>
                                        </p:tgtEl>
                                        <p:attrNameLst>
                                          <p:attrName>ppt_w</p:attrName>
                                        </p:attrNameLst>
                                      </p:cBhvr>
                                      <p:tavLst>
                                        <p:tav tm="0">
                                          <p:val>
                                            <p:fltVal val="0"/>
                                          </p:val>
                                        </p:tav>
                                        <p:tav tm="100000">
                                          <p:val>
                                            <p:strVal val="#ppt_w"/>
                                          </p:val>
                                        </p:tav>
                                      </p:tavLst>
                                    </p:anim>
                                    <p:anim calcmode="lin" valueType="num">
                                      <p:cBhvr>
                                        <p:cTn id="15" dur="500" fill="hold"/>
                                        <p:tgtEl>
                                          <p:spTgt spid="2051"/>
                                        </p:tgtEl>
                                        <p:attrNameLst>
                                          <p:attrName>ppt_h</p:attrName>
                                        </p:attrNameLst>
                                      </p:cBhvr>
                                      <p:tavLst>
                                        <p:tav tm="0">
                                          <p:val>
                                            <p:fltVal val="0"/>
                                          </p:val>
                                        </p:tav>
                                        <p:tav tm="100000">
                                          <p:val>
                                            <p:strVal val="#ppt_h"/>
                                          </p:val>
                                        </p:tav>
                                      </p:tavLst>
                                    </p:anim>
                                    <p:animEffect transition="in" filter="fade">
                                      <p:cBhvr>
                                        <p:cTn id="16" dur="500"/>
                                        <p:tgtEl>
                                          <p:spTgt spid="2051"/>
                                        </p:tgtEl>
                                      </p:cBhvr>
                                    </p:animEffect>
                                  </p:childTnLst>
                                </p:cTn>
                              </p:par>
                            </p:childTnLst>
                          </p:cTn>
                        </p:par>
                      </p:childTnLst>
                    </p:cTn>
                  </p:par>
                  <p:par>
                    <p:cTn id="17" fill="hold">
                      <p:stCondLst>
                        <p:cond delay="indefinite"/>
                      </p:stCondLst>
                      <p:childTnLst>
                        <p:par>
                          <p:cTn id="18" fill="hold">
                            <p:stCondLst>
                              <p:cond delay="0"/>
                            </p:stCondLst>
                            <p:childTnLst>
                              <p:par>
                                <p:cTn id="19" presetID="31" presetClass="entr" presetSubtype="0" fill="hold" nodeType="clickEffect">
                                  <p:stCondLst>
                                    <p:cond delay="0"/>
                                  </p:stCondLst>
                                  <p:childTnLst>
                                    <p:set>
                                      <p:cBhvr>
                                        <p:cTn id="20" dur="1" fill="hold">
                                          <p:stCondLst>
                                            <p:cond delay="0"/>
                                          </p:stCondLst>
                                        </p:cTn>
                                        <p:tgtEl>
                                          <p:spTgt spid="1026"/>
                                        </p:tgtEl>
                                        <p:attrNameLst>
                                          <p:attrName>style.visibility</p:attrName>
                                        </p:attrNameLst>
                                      </p:cBhvr>
                                      <p:to>
                                        <p:strVal val="visible"/>
                                      </p:to>
                                    </p:set>
                                    <p:anim calcmode="lin" valueType="num">
                                      <p:cBhvr>
                                        <p:cTn id="21" dur="1000" fill="hold"/>
                                        <p:tgtEl>
                                          <p:spTgt spid="1026"/>
                                        </p:tgtEl>
                                        <p:attrNameLst>
                                          <p:attrName>ppt_w</p:attrName>
                                        </p:attrNameLst>
                                      </p:cBhvr>
                                      <p:tavLst>
                                        <p:tav tm="0">
                                          <p:val>
                                            <p:fltVal val="0"/>
                                          </p:val>
                                        </p:tav>
                                        <p:tav tm="100000">
                                          <p:val>
                                            <p:strVal val="#ppt_w"/>
                                          </p:val>
                                        </p:tav>
                                      </p:tavLst>
                                    </p:anim>
                                    <p:anim calcmode="lin" valueType="num">
                                      <p:cBhvr>
                                        <p:cTn id="22" dur="1000" fill="hold"/>
                                        <p:tgtEl>
                                          <p:spTgt spid="1026"/>
                                        </p:tgtEl>
                                        <p:attrNameLst>
                                          <p:attrName>ppt_h</p:attrName>
                                        </p:attrNameLst>
                                      </p:cBhvr>
                                      <p:tavLst>
                                        <p:tav tm="0">
                                          <p:val>
                                            <p:fltVal val="0"/>
                                          </p:val>
                                        </p:tav>
                                        <p:tav tm="100000">
                                          <p:val>
                                            <p:strVal val="#ppt_h"/>
                                          </p:val>
                                        </p:tav>
                                      </p:tavLst>
                                    </p:anim>
                                    <p:anim calcmode="lin" valueType="num">
                                      <p:cBhvr>
                                        <p:cTn id="23" dur="1000" fill="hold"/>
                                        <p:tgtEl>
                                          <p:spTgt spid="1026"/>
                                        </p:tgtEl>
                                        <p:attrNameLst>
                                          <p:attrName>style.rotation</p:attrName>
                                        </p:attrNameLst>
                                      </p:cBhvr>
                                      <p:tavLst>
                                        <p:tav tm="0">
                                          <p:val>
                                            <p:fltVal val="90"/>
                                          </p:val>
                                        </p:tav>
                                        <p:tav tm="100000">
                                          <p:val>
                                            <p:fltVal val="0"/>
                                          </p:val>
                                        </p:tav>
                                      </p:tavLst>
                                    </p:anim>
                                    <p:animEffect transition="in" filter="fade">
                                      <p:cBhvr>
                                        <p:cTn id="24" dur="1000"/>
                                        <p:tgtEl>
                                          <p:spTgt spid="10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Genetic Disorders</a:t>
            </a:r>
            <a:endParaRPr lang="en-US" dirty="0"/>
          </a:p>
        </p:txBody>
      </p:sp>
      <p:sp>
        <p:nvSpPr>
          <p:cNvPr id="3" name="Content Placeholder 2"/>
          <p:cNvSpPr>
            <a:spLocks noGrp="1"/>
          </p:cNvSpPr>
          <p:nvPr>
            <p:ph idx="1"/>
          </p:nvPr>
        </p:nvSpPr>
        <p:spPr>
          <a:xfrm>
            <a:off x="1043492" y="2323653"/>
            <a:ext cx="6881308" cy="2781748"/>
          </a:xfrm>
        </p:spPr>
        <p:txBody>
          <a:bodyPr>
            <a:normAutofit fontScale="92500" lnSpcReduction="10000"/>
          </a:bodyPr>
          <a:lstStyle/>
          <a:p>
            <a:pPr marL="114300" indent="0">
              <a:buNone/>
            </a:pPr>
            <a:r>
              <a:rPr lang="en-US" sz="2800" dirty="0" smtClean="0"/>
              <a:t>A genetic disorder is a disease. The main cause for genetic disorders is caused by DNA. The DNA would have to be individual. Not only that, but it would have to be abnormal too! They are in genes or chromosomes. They can also be caused by environmental factors.</a:t>
            </a:r>
            <a:endParaRPr lang="en-US" sz="2800" dirty="0"/>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867400" y="5014686"/>
            <a:ext cx="1295400" cy="1362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ustDataLst>
      <p:tags r:id="rId1"/>
    </p:custDataLst>
    <p:extLst>
      <p:ext uri="{BB962C8B-B14F-4D97-AF65-F5344CB8AC3E}">
        <p14:creationId xmlns:p14="http://schemas.microsoft.com/office/powerpoint/2010/main" val="3205178178"/>
      </p:ext>
    </p:extLst>
  </p:cSld>
  <p:clrMapOvr>
    <a:masterClrMapping/>
  </p:clrMapOvr>
  <mc:AlternateContent xmlns:mc="http://schemas.openxmlformats.org/markup-compatibility/2006" xmlns:p14="http://schemas.microsoft.com/office/powerpoint/2010/main">
    <mc:Choice Requires="p14">
      <p:transition spd="slow" p14:dur="2000" advTm="12866"/>
    </mc:Choice>
    <mc:Fallback xmlns="">
      <p:transition spd="slow" advTm="12866"/>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nodeType="clickEffect">
                                  <p:stCondLst>
                                    <p:cond delay="0"/>
                                  </p:stCondLst>
                                  <p:childTnLst>
                                    <p:set>
                                      <p:cBhvr>
                                        <p:cTn id="6" dur="1" fill="hold">
                                          <p:stCondLst>
                                            <p:cond delay="0"/>
                                          </p:stCondLst>
                                        </p:cTn>
                                        <p:tgtEl>
                                          <p:spTgt spid="1026"/>
                                        </p:tgtEl>
                                        <p:attrNameLst>
                                          <p:attrName>style.visibility</p:attrName>
                                        </p:attrNameLst>
                                      </p:cBhvr>
                                      <p:to>
                                        <p:strVal val="visible"/>
                                      </p:to>
                                    </p:set>
                                    <p:animEffect transition="in" filter="wipe(down)">
                                      <p:cBhvr>
                                        <p:cTn id="7" dur="580">
                                          <p:stCondLst>
                                            <p:cond delay="0"/>
                                          </p:stCondLst>
                                        </p:cTn>
                                        <p:tgtEl>
                                          <p:spTgt spid="1026"/>
                                        </p:tgtEl>
                                      </p:cBhvr>
                                    </p:animEffect>
                                    <p:anim calcmode="lin" valueType="num">
                                      <p:cBhvr>
                                        <p:cTn id="8" dur="1822" tmFilter="0,0; 0.14,0.36; 0.43,0.73; 0.71,0.91; 1.0,1.0">
                                          <p:stCondLst>
                                            <p:cond delay="0"/>
                                          </p:stCondLst>
                                        </p:cTn>
                                        <p:tgtEl>
                                          <p:spTgt spid="1026"/>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1026"/>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1026"/>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1026"/>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1026"/>
                                        </p:tgtEl>
                                        <p:attrNameLst>
                                          <p:attrName>ppt_y</p:attrName>
                                        </p:attrNameLst>
                                      </p:cBhvr>
                                      <p:tavLst>
                                        <p:tav tm="0" fmla="#ppt_y-sin(pi*$)/81">
                                          <p:val>
                                            <p:fltVal val="0"/>
                                          </p:val>
                                        </p:tav>
                                        <p:tav tm="100000">
                                          <p:val>
                                            <p:fltVal val="1"/>
                                          </p:val>
                                        </p:tav>
                                      </p:tavLst>
                                    </p:anim>
                                    <p:animScale>
                                      <p:cBhvr>
                                        <p:cTn id="13" dur="26">
                                          <p:stCondLst>
                                            <p:cond delay="650"/>
                                          </p:stCondLst>
                                        </p:cTn>
                                        <p:tgtEl>
                                          <p:spTgt spid="1026"/>
                                        </p:tgtEl>
                                      </p:cBhvr>
                                      <p:to x="100000" y="60000"/>
                                    </p:animScale>
                                    <p:animScale>
                                      <p:cBhvr>
                                        <p:cTn id="14" dur="166" decel="50000">
                                          <p:stCondLst>
                                            <p:cond delay="676"/>
                                          </p:stCondLst>
                                        </p:cTn>
                                        <p:tgtEl>
                                          <p:spTgt spid="1026"/>
                                        </p:tgtEl>
                                      </p:cBhvr>
                                      <p:to x="100000" y="100000"/>
                                    </p:animScale>
                                    <p:animScale>
                                      <p:cBhvr>
                                        <p:cTn id="15" dur="26">
                                          <p:stCondLst>
                                            <p:cond delay="1312"/>
                                          </p:stCondLst>
                                        </p:cTn>
                                        <p:tgtEl>
                                          <p:spTgt spid="1026"/>
                                        </p:tgtEl>
                                      </p:cBhvr>
                                      <p:to x="100000" y="80000"/>
                                    </p:animScale>
                                    <p:animScale>
                                      <p:cBhvr>
                                        <p:cTn id="16" dur="166" decel="50000">
                                          <p:stCondLst>
                                            <p:cond delay="1338"/>
                                          </p:stCondLst>
                                        </p:cTn>
                                        <p:tgtEl>
                                          <p:spTgt spid="1026"/>
                                        </p:tgtEl>
                                      </p:cBhvr>
                                      <p:to x="100000" y="100000"/>
                                    </p:animScale>
                                    <p:animScale>
                                      <p:cBhvr>
                                        <p:cTn id="17" dur="26">
                                          <p:stCondLst>
                                            <p:cond delay="1642"/>
                                          </p:stCondLst>
                                        </p:cTn>
                                        <p:tgtEl>
                                          <p:spTgt spid="1026"/>
                                        </p:tgtEl>
                                      </p:cBhvr>
                                      <p:to x="100000" y="90000"/>
                                    </p:animScale>
                                    <p:animScale>
                                      <p:cBhvr>
                                        <p:cTn id="18" dur="166" decel="50000">
                                          <p:stCondLst>
                                            <p:cond delay="1668"/>
                                          </p:stCondLst>
                                        </p:cTn>
                                        <p:tgtEl>
                                          <p:spTgt spid="1026"/>
                                        </p:tgtEl>
                                      </p:cBhvr>
                                      <p:to x="100000" y="100000"/>
                                    </p:animScale>
                                    <p:animScale>
                                      <p:cBhvr>
                                        <p:cTn id="19" dur="26">
                                          <p:stCondLst>
                                            <p:cond delay="1808"/>
                                          </p:stCondLst>
                                        </p:cTn>
                                        <p:tgtEl>
                                          <p:spTgt spid="1026"/>
                                        </p:tgtEl>
                                      </p:cBhvr>
                                      <p:to x="100000" y="95000"/>
                                    </p:animScale>
                                    <p:animScale>
                                      <p:cBhvr>
                                        <p:cTn id="20" dur="166" decel="50000">
                                          <p:stCondLst>
                                            <p:cond delay="1834"/>
                                          </p:stCondLst>
                                        </p:cTn>
                                        <p:tgtEl>
                                          <p:spTgt spid="1026"/>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14" presetClass="entr" presetSubtype="10" fill="hold" grpId="0" nodeType="clickEffect">
                                  <p:stCondLst>
                                    <p:cond delay="0"/>
                                  </p:stCondLst>
                                  <p:childTnLst>
                                    <p:set>
                                      <p:cBhvr>
                                        <p:cTn id="24" dur="1" fill="hold">
                                          <p:stCondLst>
                                            <p:cond delay="0"/>
                                          </p:stCondLst>
                                        </p:cTn>
                                        <p:tgtEl>
                                          <p:spTgt spid="3">
                                            <p:txEl>
                                              <p:pRg st="0" end="0"/>
                                            </p:txEl>
                                          </p:spTgt>
                                        </p:tgtEl>
                                        <p:attrNameLst>
                                          <p:attrName>style.visibility</p:attrName>
                                        </p:attrNameLst>
                                      </p:cBhvr>
                                      <p:to>
                                        <p:strVal val="visible"/>
                                      </p:to>
                                    </p:set>
                                    <p:animEffect transition="in" filter="randombar(horizontal)">
                                      <p:cBhvr>
                                        <p:cTn id="25"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Types of Genetic Disorders</a:t>
            </a:r>
            <a:endParaRPr lang="en-US" dirty="0"/>
          </a:p>
        </p:txBody>
      </p:sp>
      <p:sp>
        <p:nvSpPr>
          <p:cNvPr id="3" name="Content Placeholder 2"/>
          <p:cNvSpPr>
            <a:spLocks noGrp="1"/>
          </p:cNvSpPr>
          <p:nvPr>
            <p:ph sz="quarter" idx="13"/>
          </p:nvPr>
        </p:nvSpPr>
        <p:spPr/>
        <p:txBody>
          <a:bodyPr>
            <a:normAutofit fontScale="70000" lnSpcReduction="20000"/>
          </a:bodyPr>
          <a:lstStyle/>
          <a:p>
            <a:r>
              <a:rPr lang="en-US" sz="2200" dirty="0" smtClean="0"/>
              <a:t>Hypothyroidism</a:t>
            </a:r>
          </a:p>
          <a:p>
            <a:r>
              <a:rPr lang="en-US" sz="2200" dirty="0" smtClean="0"/>
              <a:t>Colon cancer</a:t>
            </a:r>
          </a:p>
          <a:p>
            <a:r>
              <a:rPr lang="en-US" sz="2200" dirty="0" smtClean="0"/>
              <a:t>Breast/ovarian cancer</a:t>
            </a:r>
          </a:p>
          <a:p>
            <a:r>
              <a:rPr lang="en-US" sz="2200" dirty="0" smtClean="0"/>
              <a:t>Alzheimer’s disease</a:t>
            </a:r>
          </a:p>
          <a:p>
            <a:r>
              <a:rPr lang="en-US" sz="2200" dirty="0" smtClean="0"/>
              <a:t>Cri-du-chat syndrome </a:t>
            </a:r>
          </a:p>
          <a:p>
            <a:r>
              <a:rPr lang="en-US" sz="2200" dirty="0" err="1" smtClean="0"/>
              <a:t>Klinefelter</a:t>
            </a:r>
            <a:r>
              <a:rPr lang="en-US" sz="2200" dirty="0" smtClean="0"/>
              <a:t> syndrome</a:t>
            </a:r>
          </a:p>
          <a:p>
            <a:r>
              <a:rPr lang="en-US" sz="2200" dirty="0" smtClean="0"/>
              <a:t>Turner syndrome</a:t>
            </a:r>
          </a:p>
          <a:p>
            <a:r>
              <a:rPr lang="en-US" sz="2200" dirty="0" smtClean="0"/>
              <a:t>Williams syndrome</a:t>
            </a:r>
          </a:p>
          <a:p>
            <a:r>
              <a:rPr lang="en-US" sz="2200" dirty="0" smtClean="0"/>
              <a:t>Huntington’s disease</a:t>
            </a:r>
          </a:p>
          <a:p>
            <a:r>
              <a:rPr lang="en-US" sz="2200" dirty="0" smtClean="0"/>
              <a:t>Maple Syrup Urine Disease (MSUD)</a:t>
            </a:r>
          </a:p>
          <a:p>
            <a:r>
              <a:rPr lang="en-US" sz="2200" dirty="0" err="1" smtClean="0"/>
              <a:t>Galactosemia</a:t>
            </a:r>
            <a:endParaRPr lang="en-US" sz="2200" dirty="0" smtClean="0"/>
          </a:p>
          <a:p>
            <a:r>
              <a:rPr lang="en-US" sz="2200" dirty="0" smtClean="0"/>
              <a:t>Cystic Fibrosis</a:t>
            </a:r>
          </a:p>
          <a:p>
            <a:r>
              <a:rPr lang="en-US" sz="2200" dirty="0" smtClean="0"/>
              <a:t>Neurofibromatosis 1 (NF1)</a:t>
            </a:r>
          </a:p>
          <a:p>
            <a:r>
              <a:rPr lang="en-US" sz="2200" dirty="0" smtClean="0"/>
              <a:t>Phenylketonuria (PKU)</a:t>
            </a:r>
          </a:p>
          <a:p>
            <a:endParaRPr lang="en-US" sz="1900" dirty="0" smtClean="0"/>
          </a:p>
          <a:p>
            <a:pPr marL="114300" indent="0">
              <a:buNone/>
            </a:pPr>
            <a:endParaRPr lang="en-US" dirty="0" smtClean="0"/>
          </a:p>
          <a:p>
            <a:endParaRPr lang="en-US" dirty="0" smtClean="0"/>
          </a:p>
          <a:p>
            <a:endParaRPr lang="en-US" dirty="0" smtClean="0"/>
          </a:p>
          <a:p>
            <a:endParaRPr lang="en-US" dirty="0" smtClean="0"/>
          </a:p>
        </p:txBody>
      </p:sp>
      <p:sp>
        <p:nvSpPr>
          <p:cNvPr id="6" name="Content Placeholder 5"/>
          <p:cNvSpPr>
            <a:spLocks noGrp="1"/>
          </p:cNvSpPr>
          <p:nvPr>
            <p:ph sz="quarter" idx="14"/>
          </p:nvPr>
        </p:nvSpPr>
        <p:spPr/>
        <p:txBody>
          <a:bodyPr>
            <a:normAutofit fontScale="92500" lnSpcReduction="20000"/>
          </a:bodyPr>
          <a:lstStyle/>
          <a:p>
            <a:r>
              <a:rPr lang="en-US" sz="2000" dirty="0" smtClean="0"/>
              <a:t>Alpha-1 antitrypsin deficiency</a:t>
            </a:r>
          </a:p>
          <a:p>
            <a:r>
              <a:rPr lang="en-US" sz="2000" dirty="0" smtClean="0"/>
              <a:t>Severe combined immunodeficiency syndrome (SCID)</a:t>
            </a:r>
          </a:p>
          <a:p>
            <a:r>
              <a:rPr lang="en-US" sz="2000" dirty="0" smtClean="0"/>
              <a:t>Sickle Cell Disease</a:t>
            </a:r>
          </a:p>
          <a:p>
            <a:r>
              <a:rPr lang="en-US" sz="2000" dirty="0" smtClean="0"/>
              <a:t>Adenosine </a:t>
            </a:r>
            <a:r>
              <a:rPr lang="en-US" sz="2000" dirty="0" err="1" smtClean="0"/>
              <a:t>Deaminase</a:t>
            </a:r>
            <a:r>
              <a:rPr lang="en-US" sz="2000" dirty="0" smtClean="0"/>
              <a:t> (ADA) deficiency</a:t>
            </a:r>
          </a:p>
          <a:p>
            <a:r>
              <a:rPr lang="en-US" sz="2000" dirty="0" smtClean="0"/>
              <a:t>Smith-</a:t>
            </a:r>
            <a:r>
              <a:rPr lang="en-US" sz="2000" dirty="0" err="1" smtClean="0"/>
              <a:t>Lemli</a:t>
            </a:r>
            <a:r>
              <a:rPr lang="en-US" sz="2000" dirty="0" smtClean="0"/>
              <a:t>-</a:t>
            </a:r>
            <a:r>
              <a:rPr lang="en-US" sz="2000" dirty="0" err="1" smtClean="0"/>
              <a:t>Opitz</a:t>
            </a:r>
            <a:r>
              <a:rPr lang="en-US" sz="2000" dirty="0" smtClean="0"/>
              <a:t> Syndrome (SLOS)</a:t>
            </a:r>
          </a:p>
          <a:p>
            <a:r>
              <a:rPr lang="en-US" sz="2000" dirty="0" err="1" smtClean="0"/>
              <a:t>Pachyonyhchia</a:t>
            </a:r>
            <a:r>
              <a:rPr lang="en-US" sz="2000" dirty="0" smtClean="0"/>
              <a:t> </a:t>
            </a:r>
            <a:r>
              <a:rPr lang="en-US" sz="2000" dirty="0" err="1" smtClean="0"/>
              <a:t>Congenita</a:t>
            </a:r>
            <a:endParaRPr lang="en-US" sz="2000" dirty="0"/>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47800" y="457200"/>
            <a:ext cx="11430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ustDataLst>
      <p:tags r:id="rId1"/>
    </p:custDataLst>
    <p:extLst>
      <p:ext uri="{BB962C8B-B14F-4D97-AF65-F5344CB8AC3E}">
        <p14:creationId xmlns:p14="http://schemas.microsoft.com/office/powerpoint/2010/main" val="4050805664"/>
      </p:ext>
    </p:extLst>
  </p:cSld>
  <p:clrMapOvr>
    <a:masterClrMapping/>
  </p:clrMapOvr>
  <mc:AlternateContent xmlns:mc="http://schemas.openxmlformats.org/markup-compatibility/2006" xmlns:p14="http://schemas.microsoft.com/office/powerpoint/2010/main">
    <mc:Choice Requires="p14">
      <p:transition spd="slow" p14:dur="2000" advTm="32176"/>
    </mc:Choice>
    <mc:Fallback xmlns="">
      <p:transition spd="slow" advTm="32176"/>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3">
                                            <p:txEl>
                                              <p:pRg st="6" end="6"/>
                                            </p:txEl>
                                          </p:spTgt>
                                        </p:tgtEl>
                                        <p:attrNameLst>
                                          <p:attrName>style.visibility</p:attrName>
                                        </p:attrNameLst>
                                      </p:cBhvr>
                                      <p:to>
                                        <p:strVal val="visible"/>
                                      </p:to>
                                    </p:set>
                                    <p:anim calcmode="lin" valueType="num">
                                      <p:cBhvr additive="base">
                                        <p:cTn id="43"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3">
                                            <p:txEl>
                                              <p:pRg st="7" end="7"/>
                                            </p:txEl>
                                          </p:spTgt>
                                        </p:tgtEl>
                                        <p:attrNameLst>
                                          <p:attrName>style.visibility</p:attrName>
                                        </p:attrNameLst>
                                      </p:cBhvr>
                                      <p:to>
                                        <p:strVal val="visible"/>
                                      </p:to>
                                    </p:set>
                                    <p:anim calcmode="lin" valueType="num">
                                      <p:cBhvr additive="base">
                                        <p:cTn id="49"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3">
                                            <p:txEl>
                                              <p:pRg st="8" end="8"/>
                                            </p:txEl>
                                          </p:spTgt>
                                        </p:tgtEl>
                                        <p:attrNameLst>
                                          <p:attrName>style.visibility</p:attrName>
                                        </p:attrNameLst>
                                      </p:cBhvr>
                                      <p:to>
                                        <p:strVal val="visible"/>
                                      </p:to>
                                    </p:set>
                                    <p:anim calcmode="lin" valueType="num">
                                      <p:cBhvr additive="base">
                                        <p:cTn id="55"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grpId="0" nodeType="clickEffect">
                                  <p:stCondLst>
                                    <p:cond delay="0"/>
                                  </p:stCondLst>
                                  <p:childTnLst>
                                    <p:set>
                                      <p:cBhvr>
                                        <p:cTn id="60" dur="1" fill="hold">
                                          <p:stCondLst>
                                            <p:cond delay="0"/>
                                          </p:stCondLst>
                                        </p:cTn>
                                        <p:tgtEl>
                                          <p:spTgt spid="3">
                                            <p:txEl>
                                              <p:pRg st="9" end="9"/>
                                            </p:txEl>
                                          </p:spTgt>
                                        </p:tgtEl>
                                        <p:attrNameLst>
                                          <p:attrName>style.visibility</p:attrName>
                                        </p:attrNameLst>
                                      </p:cBhvr>
                                      <p:to>
                                        <p:strVal val="visible"/>
                                      </p:to>
                                    </p:set>
                                    <p:anim calcmode="lin" valueType="num">
                                      <p:cBhvr additive="base">
                                        <p:cTn id="61" dur="500" fill="hold"/>
                                        <p:tgtEl>
                                          <p:spTgt spid="3">
                                            <p:txEl>
                                              <p:pRg st="9" end="9"/>
                                            </p:txEl>
                                          </p:spTgt>
                                        </p:tgtEl>
                                        <p:attrNameLst>
                                          <p:attrName>ppt_x</p:attrName>
                                        </p:attrNameLst>
                                      </p:cBhvr>
                                      <p:tavLst>
                                        <p:tav tm="0">
                                          <p:val>
                                            <p:strVal val="#ppt_x"/>
                                          </p:val>
                                        </p:tav>
                                        <p:tav tm="100000">
                                          <p:val>
                                            <p:strVal val="#ppt_x"/>
                                          </p:val>
                                        </p:tav>
                                      </p:tavLst>
                                    </p:anim>
                                    <p:anim calcmode="lin" valueType="num">
                                      <p:cBhvr additive="base">
                                        <p:cTn id="62" dur="500" fill="hold"/>
                                        <p:tgtEl>
                                          <p:spTgt spid="3">
                                            <p:txEl>
                                              <p:pRg st="9" end="9"/>
                                            </p:txEl>
                                          </p:spTgt>
                                        </p:tgtEl>
                                        <p:attrNameLst>
                                          <p:attrName>ppt_y</p:attrName>
                                        </p:attrNameLst>
                                      </p:cBhvr>
                                      <p:tavLst>
                                        <p:tav tm="0">
                                          <p:val>
                                            <p:strVal val="1+#ppt_h/2"/>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4" fill="hold" grpId="0" nodeType="clickEffect">
                                  <p:stCondLst>
                                    <p:cond delay="0"/>
                                  </p:stCondLst>
                                  <p:childTnLst>
                                    <p:set>
                                      <p:cBhvr>
                                        <p:cTn id="66" dur="1" fill="hold">
                                          <p:stCondLst>
                                            <p:cond delay="0"/>
                                          </p:stCondLst>
                                        </p:cTn>
                                        <p:tgtEl>
                                          <p:spTgt spid="3">
                                            <p:txEl>
                                              <p:pRg st="10" end="10"/>
                                            </p:txEl>
                                          </p:spTgt>
                                        </p:tgtEl>
                                        <p:attrNameLst>
                                          <p:attrName>style.visibility</p:attrName>
                                        </p:attrNameLst>
                                      </p:cBhvr>
                                      <p:to>
                                        <p:strVal val="visible"/>
                                      </p:to>
                                    </p:set>
                                    <p:anim calcmode="lin" valueType="num">
                                      <p:cBhvr additive="base">
                                        <p:cTn id="67" dur="500" fill="hold"/>
                                        <p:tgtEl>
                                          <p:spTgt spid="3">
                                            <p:txEl>
                                              <p:pRg st="10" end="10"/>
                                            </p:txEl>
                                          </p:spTgt>
                                        </p:tgtEl>
                                        <p:attrNameLst>
                                          <p:attrName>ppt_x</p:attrName>
                                        </p:attrNameLst>
                                      </p:cBhvr>
                                      <p:tavLst>
                                        <p:tav tm="0">
                                          <p:val>
                                            <p:strVal val="#ppt_x"/>
                                          </p:val>
                                        </p:tav>
                                        <p:tav tm="100000">
                                          <p:val>
                                            <p:strVal val="#ppt_x"/>
                                          </p:val>
                                        </p:tav>
                                      </p:tavLst>
                                    </p:anim>
                                    <p:anim calcmode="lin" valueType="num">
                                      <p:cBhvr additive="base">
                                        <p:cTn id="68" dur="500" fill="hold"/>
                                        <p:tgtEl>
                                          <p:spTgt spid="3">
                                            <p:txEl>
                                              <p:pRg st="10" end="10"/>
                                            </p:txEl>
                                          </p:spTgt>
                                        </p:tgtEl>
                                        <p:attrNameLst>
                                          <p:attrName>ppt_y</p:attrName>
                                        </p:attrNameLst>
                                      </p:cBhvr>
                                      <p:tavLst>
                                        <p:tav tm="0">
                                          <p:val>
                                            <p:strVal val="1+#ppt_h/2"/>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2" presetClass="entr" presetSubtype="4" fill="hold" grpId="0" nodeType="clickEffect">
                                  <p:stCondLst>
                                    <p:cond delay="0"/>
                                  </p:stCondLst>
                                  <p:childTnLst>
                                    <p:set>
                                      <p:cBhvr>
                                        <p:cTn id="72" dur="1" fill="hold">
                                          <p:stCondLst>
                                            <p:cond delay="0"/>
                                          </p:stCondLst>
                                        </p:cTn>
                                        <p:tgtEl>
                                          <p:spTgt spid="3">
                                            <p:txEl>
                                              <p:pRg st="11" end="11"/>
                                            </p:txEl>
                                          </p:spTgt>
                                        </p:tgtEl>
                                        <p:attrNameLst>
                                          <p:attrName>style.visibility</p:attrName>
                                        </p:attrNameLst>
                                      </p:cBhvr>
                                      <p:to>
                                        <p:strVal val="visible"/>
                                      </p:to>
                                    </p:set>
                                    <p:anim calcmode="lin" valueType="num">
                                      <p:cBhvr additive="base">
                                        <p:cTn id="73" dur="500" fill="hold"/>
                                        <p:tgtEl>
                                          <p:spTgt spid="3">
                                            <p:txEl>
                                              <p:pRg st="11" end="11"/>
                                            </p:txEl>
                                          </p:spTgt>
                                        </p:tgtEl>
                                        <p:attrNameLst>
                                          <p:attrName>ppt_x</p:attrName>
                                        </p:attrNameLst>
                                      </p:cBhvr>
                                      <p:tavLst>
                                        <p:tav tm="0">
                                          <p:val>
                                            <p:strVal val="#ppt_x"/>
                                          </p:val>
                                        </p:tav>
                                        <p:tav tm="100000">
                                          <p:val>
                                            <p:strVal val="#ppt_x"/>
                                          </p:val>
                                        </p:tav>
                                      </p:tavLst>
                                    </p:anim>
                                    <p:anim calcmode="lin" valueType="num">
                                      <p:cBhvr additive="base">
                                        <p:cTn id="74" dur="500" fill="hold"/>
                                        <p:tgtEl>
                                          <p:spTgt spid="3">
                                            <p:txEl>
                                              <p:pRg st="11" end="11"/>
                                            </p:txEl>
                                          </p:spTgt>
                                        </p:tgtEl>
                                        <p:attrNameLst>
                                          <p:attrName>ppt_y</p:attrName>
                                        </p:attrNameLst>
                                      </p:cBhvr>
                                      <p:tavLst>
                                        <p:tav tm="0">
                                          <p:val>
                                            <p:strVal val="1+#ppt_h/2"/>
                                          </p:val>
                                        </p:tav>
                                        <p:tav tm="100000">
                                          <p:val>
                                            <p:strVal val="#ppt_y"/>
                                          </p:val>
                                        </p:tav>
                                      </p:tavLst>
                                    </p:anim>
                                  </p:childTnLst>
                                </p:cTn>
                              </p:par>
                            </p:childTnLst>
                          </p:cTn>
                        </p:par>
                      </p:childTnLst>
                    </p:cTn>
                  </p:par>
                  <p:par>
                    <p:cTn id="75" fill="hold">
                      <p:stCondLst>
                        <p:cond delay="indefinite"/>
                      </p:stCondLst>
                      <p:childTnLst>
                        <p:par>
                          <p:cTn id="76" fill="hold">
                            <p:stCondLst>
                              <p:cond delay="0"/>
                            </p:stCondLst>
                            <p:childTnLst>
                              <p:par>
                                <p:cTn id="77" presetID="2" presetClass="entr" presetSubtype="4" fill="hold" grpId="0" nodeType="clickEffect">
                                  <p:stCondLst>
                                    <p:cond delay="0"/>
                                  </p:stCondLst>
                                  <p:childTnLst>
                                    <p:set>
                                      <p:cBhvr>
                                        <p:cTn id="78" dur="1" fill="hold">
                                          <p:stCondLst>
                                            <p:cond delay="0"/>
                                          </p:stCondLst>
                                        </p:cTn>
                                        <p:tgtEl>
                                          <p:spTgt spid="3">
                                            <p:txEl>
                                              <p:pRg st="12" end="12"/>
                                            </p:txEl>
                                          </p:spTgt>
                                        </p:tgtEl>
                                        <p:attrNameLst>
                                          <p:attrName>style.visibility</p:attrName>
                                        </p:attrNameLst>
                                      </p:cBhvr>
                                      <p:to>
                                        <p:strVal val="visible"/>
                                      </p:to>
                                    </p:set>
                                    <p:anim calcmode="lin" valueType="num">
                                      <p:cBhvr additive="base">
                                        <p:cTn id="79" dur="500" fill="hold"/>
                                        <p:tgtEl>
                                          <p:spTgt spid="3">
                                            <p:txEl>
                                              <p:pRg st="12" end="12"/>
                                            </p:txEl>
                                          </p:spTgt>
                                        </p:tgtEl>
                                        <p:attrNameLst>
                                          <p:attrName>ppt_x</p:attrName>
                                        </p:attrNameLst>
                                      </p:cBhvr>
                                      <p:tavLst>
                                        <p:tav tm="0">
                                          <p:val>
                                            <p:strVal val="#ppt_x"/>
                                          </p:val>
                                        </p:tav>
                                        <p:tav tm="100000">
                                          <p:val>
                                            <p:strVal val="#ppt_x"/>
                                          </p:val>
                                        </p:tav>
                                      </p:tavLst>
                                    </p:anim>
                                    <p:anim calcmode="lin" valueType="num">
                                      <p:cBhvr additive="base">
                                        <p:cTn id="80" dur="500" fill="hold"/>
                                        <p:tgtEl>
                                          <p:spTgt spid="3">
                                            <p:txEl>
                                              <p:pRg st="12" end="12"/>
                                            </p:txEl>
                                          </p:spTgt>
                                        </p:tgtEl>
                                        <p:attrNameLst>
                                          <p:attrName>ppt_y</p:attrName>
                                        </p:attrNameLst>
                                      </p:cBhvr>
                                      <p:tavLst>
                                        <p:tav tm="0">
                                          <p:val>
                                            <p:strVal val="1+#ppt_h/2"/>
                                          </p:val>
                                        </p:tav>
                                        <p:tav tm="100000">
                                          <p:val>
                                            <p:strVal val="#ppt_y"/>
                                          </p:val>
                                        </p:tav>
                                      </p:tavLst>
                                    </p:anim>
                                  </p:childTnLst>
                                </p:cTn>
                              </p:par>
                            </p:childTnLst>
                          </p:cTn>
                        </p:par>
                      </p:childTnLst>
                    </p:cTn>
                  </p:par>
                  <p:par>
                    <p:cTn id="81" fill="hold">
                      <p:stCondLst>
                        <p:cond delay="indefinite"/>
                      </p:stCondLst>
                      <p:childTnLst>
                        <p:par>
                          <p:cTn id="82" fill="hold">
                            <p:stCondLst>
                              <p:cond delay="0"/>
                            </p:stCondLst>
                            <p:childTnLst>
                              <p:par>
                                <p:cTn id="83" presetID="2" presetClass="entr" presetSubtype="4" fill="hold" grpId="0" nodeType="clickEffect">
                                  <p:stCondLst>
                                    <p:cond delay="0"/>
                                  </p:stCondLst>
                                  <p:childTnLst>
                                    <p:set>
                                      <p:cBhvr>
                                        <p:cTn id="84" dur="1" fill="hold">
                                          <p:stCondLst>
                                            <p:cond delay="0"/>
                                          </p:stCondLst>
                                        </p:cTn>
                                        <p:tgtEl>
                                          <p:spTgt spid="3">
                                            <p:txEl>
                                              <p:pRg st="13" end="13"/>
                                            </p:txEl>
                                          </p:spTgt>
                                        </p:tgtEl>
                                        <p:attrNameLst>
                                          <p:attrName>style.visibility</p:attrName>
                                        </p:attrNameLst>
                                      </p:cBhvr>
                                      <p:to>
                                        <p:strVal val="visible"/>
                                      </p:to>
                                    </p:set>
                                    <p:anim calcmode="lin" valueType="num">
                                      <p:cBhvr additive="base">
                                        <p:cTn id="85" dur="500" fill="hold"/>
                                        <p:tgtEl>
                                          <p:spTgt spid="3">
                                            <p:txEl>
                                              <p:pRg st="13" end="13"/>
                                            </p:txEl>
                                          </p:spTgt>
                                        </p:tgtEl>
                                        <p:attrNameLst>
                                          <p:attrName>ppt_x</p:attrName>
                                        </p:attrNameLst>
                                      </p:cBhvr>
                                      <p:tavLst>
                                        <p:tav tm="0">
                                          <p:val>
                                            <p:strVal val="#ppt_x"/>
                                          </p:val>
                                        </p:tav>
                                        <p:tav tm="100000">
                                          <p:val>
                                            <p:strVal val="#ppt_x"/>
                                          </p:val>
                                        </p:tav>
                                      </p:tavLst>
                                    </p:anim>
                                    <p:anim calcmode="lin" valueType="num">
                                      <p:cBhvr additive="base">
                                        <p:cTn id="86" dur="500" fill="hold"/>
                                        <p:tgtEl>
                                          <p:spTgt spid="3">
                                            <p:txEl>
                                              <p:pRg st="13" end="13"/>
                                            </p:txEl>
                                          </p:spTgt>
                                        </p:tgtEl>
                                        <p:attrNameLst>
                                          <p:attrName>ppt_y</p:attrName>
                                        </p:attrNameLst>
                                      </p:cBhvr>
                                      <p:tavLst>
                                        <p:tav tm="0">
                                          <p:val>
                                            <p:strVal val="1+#ppt_h/2"/>
                                          </p:val>
                                        </p:tav>
                                        <p:tav tm="100000">
                                          <p:val>
                                            <p:strVal val="#ppt_y"/>
                                          </p:val>
                                        </p:tav>
                                      </p:tavLst>
                                    </p:anim>
                                  </p:childTnLst>
                                </p:cTn>
                              </p:par>
                            </p:childTnLst>
                          </p:cTn>
                        </p:par>
                      </p:childTnLst>
                    </p:cTn>
                  </p:par>
                  <p:par>
                    <p:cTn id="87" fill="hold">
                      <p:stCondLst>
                        <p:cond delay="indefinite"/>
                      </p:stCondLst>
                      <p:childTnLst>
                        <p:par>
                          <p:cTn id="88" fill="hold">
                            <p:stCondLst>
                              <p:cond delay="0"/>
                            </p:stCondLst>
                            <p:childTnLst>
                              <p:par>
                                <p:cTn id="89" presetID="2" presetClass="entr" presetSubtype="4" fill="hold" grpId="0" nodeType="clickEffect">
                                  <p:stCondLst>
                                    <p:cond delay="0"/>
                                  </p:stCondLst>
                                  <p:childTnLst>
                                    <p:set>
                                      <p:cBhvr>
                                        <p:cTn id="90" dur="1" fill="hold">
                                          <p:stCondLst>
                                            <p:cond delay="0"/>
                                          </p:stCondLst>
                                        </p:cTn>
                                        <p:tgtEl>
                                          <p:spTgt spid="6">
                                            <p:txEl>
                                              <p:pRg st="0" end="0"/>
                                            </p:txEl>
                                          </p:spTgt>
                                        </p:tgtEl>
                                        <p:attrNameLst>
                                          <p:attrName>style.visibility</p:attrName>
                                        </p:attrNameLst>
                                      </p:cBhvr>
                                      <p:to>
                                        <p:strVal val="visible"/>
                                      </p:to>
                                    </p:set>
                                    <p:anim calcmode="lin" valueType="num">
                                      <p:cBhvr additive="base">
                                        <p:cTn id="91"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92"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3" fill="hold">
                      <p:stCondLst>
                        <p:cond delay="indefinite"/>
                      </p:stCondLst>
                      <p:childTnLst>
                        <p:par>
                          <p:cTn id="94" fill="hold">
                            <p:stCondLst>
                              <p:cond delay="0"/>
                            </p:stCondLst>
                            <p:childTnLst>
                              <p:par>
                                <p:cTn id="95" presetID="2" presetClass="entr" presetSubtype="4" fill="hold" grpId="0" nodeType="clickEffect">
                                  <p:stCondLst>
                                    <p:cond delay="0"/>
                                  </p:stCondLst>
                                  <p:childTnLst>
                                    <p:set>
                                      <p:cBhvr>
                                        <p:cTn id="96" dur="1" fill="hold">
                                          <p:stCondLst>
                                            <p:cond delay="0"/>
                                          </p:stCondLst>
                                        </p:cTn>
                                        <p:tgtEl>
                                          <p:spTgt spid="6">
                                            <p:txEl>
                                              <p:pRg st="1" end="1"/>
                                            </p:txEl>
                                          </p:spTgt>
                                        </p:tgtEl>
                                        <p:attrNameLst>
                                          <p:attrName>style.visibility</p:attrName>
                                        </p:attrNameLst>
                                      </p:cBhvr>
                                      <p:to>
                                        <p:strVal val="visible"/>
                                      </p:to>
                                    </p:set>
                                    <p:anim calcmode="lin" valueType="num">
                                      <p:cBhvr additive="base">
                                        <p:cTn id="97"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98" dur="5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9" fill="hold">
                      <p:stCondLst>
                        <p:cond delay="indefinite"/>
                      </p:stCondLst>
                      <p:childTnLst>
                        <p:par>
                          <p:cTn id="100" fill="hold">
                            <p:stCondLst>
                              <p:cond delay="0"/>
                            </p:stCondLst>
                            <p:childTnLst>
                              <p:par>
                                <p:cTn id="101" presetID="2" presetClass="entr" presetSubtype="4" fill="hold" grpId="0" nodeType="clickEffect">
                                  <p:stCondLst>
                                    <p:cond delay="0"/>
                                  </p:stCondLst>
                                  <p:childTnLst>
                                    <p:set>
                                      <p:cBhvr>
                                        <p:cTn id="102" dur="1" fill="hold">
                                          <p:stCondLst>
                                            <p:cond delay="0"/>
                                          </p:stCondLst>
                                        </p:cTn>
                                        <p:tgtEl>
                                          <p:spTgt spid="6">
                                            <p:txEl>
                                              <p:pRg st="2" end="2"/>
                                            </p:txEl>
                                          </p:spTgt>
                                        </p:tgtEl>
                                        <p:attrNameLst>
                                          <p:attrName>style.visibility</p:attrName>
                                        </p:attrNameLst>
                                      </p:cBhvr>
                                      <p:to>
                                        <p:strVal val="visible"/>
                                      </p:to>
                                    </p:set>
                                    <p:anim calcmode="lin" valueType="num">
                                      <p:cBhvr additive="base">
                                        <p:cTn id="103"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104" dur="500" fill="hold"/>
                                        <p:tgtEl>
                                          <p:spTgt spid="6">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05" fill="hold">
                      <p:stCondLst>
                        <p:cond delay="indefinite"/>
                      </p:stCondLst>
                      <p:childTnLst>
                        <p:par>
                          <p:cTn id="106" fill="hold">
                            <p:stCondLst>
                              <p:cond delay="0"/>
                            </p:stCondLst>
                            <p:childTnLst>
                              <p:par>
                                <p:cTn id="107" presetID="2" presetClass="entr" presetSubtype="4" fill="hold" grpId="0" nodeType="clickEffect">
                                  <p:stCondLst>
                                    <p:cond delay="0"/>
                                  </p:stCondLst>
                                  <p:childTnLst>
                                    <p:set>
                                      <p:cBhvr>
                                        <p:cTn id="108" dur="1" fill="hold">
                                          <p:stCondLst>
                                            <p:cond delay="0"/>
                                          </p:stCondLst>
                                        </p:cTn>
                                        <p:tgtEl>
                                          <p:spTgt spid="6">
                                            <p:txEl>
                                              <p:pRg st="3" end="3"/>
                                            </p:txEl>
                                          </p:spTgt>
                                        </p:tgtEl>
                                        <p:attrNameLst>
                                          <p:attrName>style.visibility</p:attrName>
                                        </p:attrNameLst>
                                      </p:cBhvr>
                                      <p:to>
                                        <p:strVal val="visible"/>
                                      </p:to>
                                    </p:set>
                                    <p:anim calcmode="lin" valueType="num">
                                      <p:cBhvr additive="base">
                                        <p:cTn id="109" dur="500" fill="hold"/>
                                        <p:tgtEl>
                                          <p:spTgt spid="6">
                                            <p:txEl>
                                              <p:pRg st="3" end="3"/>
                                            </p:txEl>
                                          </p:spTgt>
                                        </p:tgtEl>
                                        <p:attrNameLst>
                                          <p:attrName>ppt_x</p:attrName>
                                        </p:attrNameLst>
                                      </p:cBhvr>
                                      <p:tavLst>
                                        <p:tav tm="0">
                                          <p:val>
                                            <p:strVal val="#ppt_x"/>
                                          </p:val>
                                        </p:tav>
                                        <p:tav tm="100000">
                                          <p:val>
                                            <p:strVal val="#ppt_x"/>
                                          </p:val>
                                        </p:tav>
                                      </p:tavLst>
                                    </p:anim>
                                    <p:anim calcmode="lin" valueType="num">
                                      <p:cBhvr additive="base">
                                        <p:cTn id="110" dur="500" fill="hold"/>
                                        <p:tgtEl>
                                          <p:spTgt spid="6">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111" fill="hold">
                      <p:stCondLst>
                        <p:cond delay="indefinite"/>
                      </p:stCondLst>
                      <p:childTnLst>
                        <p:par>
                          <p:cTn id="112" fill="hold">
                            <p:stCondLst>
                              <p:cond delay="0"/>
                            </p:stCondLst>
                            <p:childTnLst>
                              <p:par>
                                <p:cTn id="113" presetID="2" presetClass="entr" presetSubtype="4" fill="hold" grpId="0" nodeType="clickEffect">
                                  <p:stCondLst>
                                    <p:cond delay="0"/>
                                  </p:stCondLst>
                                  <p:childTnLst>
                                    <p:set>
                                      <p:cBhvr>
                                        <p:cTn id="114" dur="1" fill="hold">
                                          <p:stCondLst>
                                            <p:cond delay="0"/>
                                          </p:stCondLst>
                                        </p:cTn>
                                        <p:tgtEl>
                                          <p:spTgt spid="6">
                                            <p:txEl>
                                              <p:pRg st="4" end="4"/>
                                            </p:txEl>
                                          </p:spTgt>
                                        </p:tgtEl>
                                        <p:attrNameLst>
                                          <p:attrName>style.visibility</p:attrName>
                                        </p:attrNameLst>
                                      </p:cBhvr>
                                      <p:to>
                                        <p:strVal val="visible"/>
                                      </p:to>
                                    </p:set>
                                    <p:anim calcmode="lin" valueType="num">
                                      <p:cBhvr additive="base">
                                        <p:cTn id="115" dur="500" fill="hold"/>
                                        <p:tgtEl>
                                          <p:spTgt spid="6">
                                            <p:txEl>
                                              <p:pRg st="4" end="4"/>
                                            </p:txEl>
                                          </p:spTgt>
                                        </p:tgtEl>
                                        <p:attrNameLst>
                                          <p:attrName>ppt_x</p:attrName>
                                        </p:attrNameLst>
                                      </p:cBhvr>
                                      <p:tavLst>
                                        <p:tav tm="0">
                                          <p:val>
                                            <p:strVal val="#ppt_x"/>
                                          </p:val>
                                        </p:tav>
                                        <p:tav tm="100000">
                                          <p:val>
                                            <p:strVal val="#ppt_x"/>
                                          </p:val>
                                        </p:tav>
                                      </p:tavLst>
                                    </p:anim>
                                    <p:anim calcmode="lin" valueType="num">
                                      <p:cBhvr additive="base">
                                        <p:cTn id="116" dur="500" fill="hold"/>
                                        <p:tgtEl>
                                          <p:spTgt spid="6">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117" fill="hold">
                      <p:stCondLst>
                        <p:cond delay="indefinite"/>
                      </p:stCondLst>
                      <p:childTnLst>
                        <p:par>
                          <p:cTn id="118" fill="hold">
                            <p:stCondLst>
                              <p:cond delay="0"/>
                            </p:stCondLst>
                            <p:childTnLst>
                              <p:par>
                                <p:cTn id="119" presetID="2" presetClass="entr" presetSubtype="4" fill="hold" grpId="0" nodeType="clickEffect">
                                  <p:stCondLst>
                                    <p:cond delay="0"/>
                                  </p:stCondLst>
                                  <p:childTnLst>
                                    <p:set>
                                      <p:cBhvr>
                                        <p:cTn id="120" dur="1" fill="hold">
                                          <p:stCondLst>
                                            <p:cond delay="0"/>
                                          </p:stCondLst>
                                        </p:cTn>
                                        <p:tgtEl>
                                          <p:spTgt spid="6">
                                            <p:txEl>
                                              <p:pRg st="5" end="5"/>
                                            </p:txEl>
                                          </p:spTgt>
                                        </p:tgtEl>
                                        <p:attrNameLst>
                                          <p:attrName>style.visibility</p:attrName>
                                        </p:attrNameLst>
                                      </p:cBhvr>
                                      <p:to>
                                        <p:strVal val="visible"/>
                                      </p:to>
                                    </p:set>
                                    <p:anim calcmode="lin" valueType="num">
                                      <p:cBhvr additive="base">
                                        <p:cTn id="121" dur="500" fill="hold"/>
                                        <p:tgtEl>
                                          <p:spTgt spid="6">
                                            <p:txEl>
                                              <p:pRg st="5" end="5"/>
                                            </p:txEl>
                                          </p:spTgt>
                                        </p:tgtEl>
                                        <p:attrNameLst>
                                          <p:attrName>ppt_x</p:attrName>
                                        </p:attrNameLst>
                                      </p:cBhvr>
                                      <p:tavLst>
                                        <p:tav tm="0">
                                          <p:val>
                                            <p:strVal val="#ppt_x"/>
                                          </p:val>
                                        </p:tav>
                                        <p:tav tm="100000">
                                          <p:val>
                                            <p:strVal val="#ppt_x"/>
                                          </p:val>
                                        </p:tav>
                                      </p:tavLst>
                                    </p:anim>
                                    <p:anim calcmode="lin" valueType="num">
                                      <p:cBhvr additive="base">
                                        <p:cTn id="122" dur="500" fill="hold"/>
                                        <p:tgtEl>
                                          <p:spTgt spid="6">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123" fill="hold">
                      <p:stCondLst>
                        <p:cond delay="indefinite"/>
                      </p:stCondLst>
                      <p:childTnLst>
                        <p:par>
                          <p:cTn id="124" fill="hold">
                            <p:stCondLst>
                              <p:cond delay="0"/>
                            </p:stCondLst>
                            <p:childTnLst>
                              <p:par>
                                <p:cTn id="125" presetID="32" presetClass="emph" presetSubtype="0" fill="hold" nodeType="clickEffect">
                                  <p:stCondLst>
                                    <p:cond delay="0"/>
                                  </p:stCondLst>
                                  <p:childTnLst>
                                    <p:animRot by="120000">
                                      <p:cBhvr>
                                        <p:cTn id="126" dur="100" fill="hold">
                                          <p:stCondLst>
                                            <p:cond delay="0"/>
                                          </p:stCondLst>
                                        </p:cTn>
                                        <p:tgtEl>
                                          <p:spTgt spid="2050"/>
                                        </p:tgtEl>
                                        <p:attrNameLst>
                                          <p:attrName>r</p:attrName>
                                        </p:attrNameLst>
                                      </p:cBhvr>
                                    </p:animRot>
                                    <p:animRot by="-240000">
                                      <p:cBhvr>
                                        <p:cTn id="127" dur="200" fill="hold">
                                          <p:stCondLst>
                                            <p:cond delay="200"/>
                                          </p:stCondLst>
                                        </p:cTn>
                                        <p:tgtEl>
                                          <p:spTgt spid="2050"/>
                                        </p:tgtEl>
                                        <p:attrNameLst>
                                          <p:attrName>r</p:attrName>
                                        </p:attrNameLst>
                                      </p:cBhvr>
                                    </p:animRot>
                                    <p:animRot by="240000">
                                      <p:cBhvr>
                                        <p:cTn id="128" dur="200" fill="hold">
                                          <p:stCondLst>
                                            <p:cond delay="400"/>
                                          </p:stCondLst>
                                        </p:cTn>
                                        <p:tgtEl>
                                          <p:spTgt spid="2050"/>
                                        </p:tgtEl>
                                        <p:attrNameLst>
                                          <p:attrName>r</p:attrName>
                                        </p:attrNameLst>
                                      </p:cBhvr>
                                    </p:animRot>
                                    <p:animRot by="-240000">
                                      <p:cBhvr>
                                        <p:cTn id="129" dur="200" fill="hold">
                                          <p:stCondLst>
                                            <p:cond delay="600"/>
                                          </p:stCondLst>
                                        </p:cTn>
                                        <p:tgtEl>
                                          <p:spTgt spid="2050"/>
                                        </p:tgtEl>
                                        <p:attrNameLst>
                                          <p:attrName>r</p:attrName>
                                        </p:attrNameLst>
                                      </p:cBhvr>
                                    </p:animRot>
                                    <p:animRot by="120000">
                                      <p:cBhvr>
                                        <p:cTn id="130" dur="200" fill="hold">
                                          <p:stCondLst>
                                            <p:cond delay="800"/>
                                          </p:stCondLst>
                                        </p:cTn>
                                        <p:tgtEl>
                                          <p:spTgt spid="2050"/>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6"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6800" y="609600"/>
            <a:ext cx="7024744" cy="1143000"/>
          </a:xfrm>
        </p:spPr>
        <p:txBody>
          <a:bodyPr>
            <a:normAutofit fontScale="90000"/>
          </a:bodyPr>
          <a:lstStyle/>
          <a:p>
            <a:r>
              <a:rPr lang="en-US" dirty="0" smtClean="0"/>
              <a:t>     Neurofibromatosis-1 (NF1)</a:t>
            </a:r>
            <a:endParaRPr lang="en-US" dirty="0"/>
          </a:p>
        </p:txBody>
      </p:sp>
      <p:sp>
        <p:nvSpPr>
          <p:cNvPr id="3" name="Content Placeholder 2"/>
          <p:cNvSpPr>
            <a:spLocks noGrp="1"/>
          </p:cNvSpPr>
          <p:nvPr>
            <p:ph sz="quarter" idx="13"/>
          </p:nvPr>
        </p:nvSpPr>
        <p:spPr>
          <a:xfrm>
            <a:off x="914400" y="1828800"/>
            <a:ext cx="7034784" cy="4114800"/>
          </a:xfrm>
        </p:spPr>
        <p:txBody>
          <a:bodyPr>
            <a:normAutofit fontScale="62500" lnSpcReduction="20000"/>
          </a:bodyPr>
          <a:lstStyle/>
          <a:p>
            <a:pPr marL="68580" indent="0">
              <a:buNone/>
            </a:pPr>
            <a:r>
              <a:rPr lang="en-US" dirty="0" smtClean="0"/>
              <a:t>Neurofibromatosis-1 is an inherited disease. </a:t>
            </a:r>
            <a:r>
              <a:rPr lang="en-US" dirty="0" smtClean="0"/>
              <a:t>If </a:t>
            </a:r>
            <a:r>
              <a:rPr lang="en-US" dirty="0" smtClean="0"/>
              <a:t>either one of the parent has this disease the child can have it as well. The chance is about 50%. It cause tissue along the nerves and it can also cause pain. It can also loose function. </a:t>
            </a:r>
            <a:r>
              <a:rPr lang="en-US" u="sng" dirty="0" smtClean="0"/>
              <a:t>Some symptoms are</a:t>
            </a:r>
            <a:r>
              <a:rPr lang="en-US" dirty="0" smtClean="0"/>
              <a:t>:</a:t>
            </a:r>
          </a:p>
          <a:p>
            <a:r>
              <a:rPr lang="en-US" dirty="0" smtClean="0"/>
              <a:t>Loosing sight</a:t>
            </a:r>
          </a:p>
          <a:p>
            <a:r>
              <a:rPr lang="en-US" dirty="0" smtClean="0"/>
              <a:t>Freckles in the underarm</a:t>
            </a:r>
          </a:p>
          <a:p>
            <a:r>
              <a:rPr lang="en-CA" dirty="0" smtClean="0"/>
              <a:t>Large, big, </a:t>
            </a:r>
            <a:r>
              <a:rPr lang="en-CA" dirty="0"/>
              <a:t>soft tumors called </a:t>
            </a:r>
            <a:r>
              <a:rPr lang="en-CA" dirty="0" err="1"/>
              <a:t>plexiform</a:t>
            </a:r>
            <a:r>
              <a:rPr lang="en-CA" dirty="0"/>
              <a:t> </a:t>
            </a:r>
            <a:r>
              <a:rPr lang="en-CA" dirty="0" err="1"/>
              <a:t>neurofibromas</a:t>
            </a:r>
            <a:r>
              <a:rPr lang="en-CA" dirty="0"/>
              <a:t>, </a:t>
            </a:r>
            <a:r>
              <a:rPr lang="en-CA" dirty="0" smtClean="0"/>
              <a:t>which can </a:t>
            </a:r>
            <a:r>
              <a:rPr lang="en-CA" dirty="0"/>
              <a:t>have a dark color and </a:t>
            </a:r>
            <a:r>
              <a:rPr lang="en-CA" dirty="0" smtClean="0"/>
              <a:t>can </a:t>
            </a:r>
            <a:r>
              <a:rPr lang="en-CA" dirty="0"/>
              <a:t>spread under the surface of the </a:t>
            </a:r>
            <a:r>
              <a:rPr lang="en-CA" dirty="0" smtClean="0"/>
              <a:t>skin</a:t>
            </a:r>
          </a:p>
          <a:p>
            <a:r>
              <a:rPr lang="en-CA" dirty="0" smtClean="0"/>
              <a:t>Tumors (small + rubbery)</a:t>
            </a:r>
          </a:p>
          <a:p>
            <a:r>
              <a:rPr lang="en-CA" dirty="0" smtClean="0"/>
              <a:t>Pain</a:t>
            </a:r>
          </a:p>
          <a:p>
            <a:pPr marL="68580" indent="0">
              <a:buNone/>
            </a:pPr>
            <a:r>
              <a:rPr lang="en-CA" u="sng" dirty="0" smtClean="0"/>
              <a:t>There is ways to notice if you have this. Some things may be:</a:t>
            </a:r>
          </a:p>
          <a:p>
            <a:r>
              <a:rPr lang="en-CA" dirty="0" smtClean="0"/>
              <a:t>Colored</a:t>
            </a:r>
            <a:r>
              <a:rPr lang="en-CA" dirty="0"/>
              <a:t>, raised spots (</a:t>
            </a:r>
            <a:r>
              <a:rPr lang="en-CA" dirty="0" err="1"/>
              <a:t>Lisch</a:t>
            </a:r>
            <a:r>
              <a:rPr lang="en-CA" dirty="0"/>
              <a:t> nodules) on the colored part (iris) of </a:t>
            </a:r>
            <a:r>
              <a:rPr lang="en-CA" dirty="0" smtClean="0"/>
              <a:t>your eye</a:t>
            </a:r>
            <a:endParaRPr lang="en-CA" dirty="0"/>
          </a:p>
          <a:p>
            <a:r>
              <a:rPr lang="en-CA" dirty="0" smtClean="0"/>
              <a:t>During your early childhood, freckling in your armpits</a:t>
            </a:r>
          </a:p>
          <a:p>
            <a:r>
              <a:rPr lang="en-CA" dirty="0" smtClean="0"/>
              <a:t>Big tumors in skin</a:t>
            </a:r>
          </a:p>
          <a:p>
            <a:pPr marL="68580" indent="0">
              <a:buNone/>
            </a:pPr>
            <a:r>
              <a:rPr lang="en-CA" u="sng" dirty="0" smtClean="0"/>
              <a:t>You can also get tested</a:t>
            </a:r>
            <a:r>
              <a:rPr lang="en-CA" dirty="0" smtClean="0"/>
              <a:t>:</a:t>
            </a:r>
          </a:p>
          <a:p>
            <a:r>
              <a:rPr lang="en-CA" dirty="0" smtClean="0"/>
              <a:t>Eye exam</a:t>
            </a:r>
          </a:p>
          <a:p>
            <a:r>
              <a:rPr lang="en-CA" dirty="0" smtClean="0"/>
              <a:t>Genetic test( to find a change)</a:t>
            </a:r>
          </a:p>
          <a:p>
            <a:pPr marL="68580" indent="0">
              <a:buNone/>
            </a:pPr>
            <a:endParaRPr lang="en-CA" dirty="0"/>
          </a:p>
          <a:p>
            <a:endParaRPr lang="en-CA" dirty="0"/>
          </a:p>
          <a:p>
            <a:endParaRPr lang="en-CA" dirty="0"/>
          </a:p>
          <a:p>
            <a:endParaRPr lang="en-US" dirty="0"/>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172200" y="4419600"/>
            <a:ext cx="2476500" cy="1981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ustDataLst>
      <p:tags r:id="rId1"/>
    </p:custDataLst>
    <p:extLst>
      <p:ext uri="{BB962C8B-B14F-4D97-AF65-F5344CB8AC3E}">
        <p14:creationId xmlns:p14="http://schemas.microsoft.com/office/powerpoint/2010/main" val="1932417299"/>
      </p:ext>
    </p:extLst>
  </p:cSld>
  <p:clrMapOvr>
    <a:masterClrMapping/>
  </p:clrMapOvr>
  <mc:AlternateContent xmlns:mc="http://schemas.openxmlformats.org/markup-compatibility/2006" xmlns:p14="http://schemas.microsoft.com/office/powerpoint/2010/main">
    <mc:Choice Requires="p14">
      <p:transition spd="slow" p14:dur="2000" advTm="59360"/>
    </mc:Choice>
    <mc:Fallback xmlns="">
      <p:transition spd="slow" advTm="5936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1000" fill="hold"/>
                                        <p:tgtEl>
                                          <p:spTgt spid="3">
                                            <p:txEl>
                                              <p:pRg st="0" end="0"/>
                                            </p:txEl>
                                          </p:spTgt>
                                        </p:tgtEl>
                                        <p:attrNameLst>
                                          <p:attrName>ppt_w</p:attrName>
                                        </p:attrNameLst>
                                      </p:cBhvr>
                                      <p:tavLst>
                                        <p:tav tm="0">
                                          <p:val>
                                            <p:fltVal val="0"/>
                                          </p:val>
                                        </p:tav>
                                        <p:tav tm="100000">
                                          <p:val>
                                            <p:strVal val="#ppt_w"/>
                                          </p:val>
                                        </p:tav>
                                      </p:tavLst>
                                    </p:anim>
                                    <p:anim calcmode="lin" valueType="num">
                                      <p:cBhvr>
                                        <p:cTn id="8" dur="1000" fill="hold"/>
                                        <p:tgtEl>
                                          <p:spTgt spid="3">
                                            <p:txEl>
                                              <p:pRg st="0" end="0"/>
                                            </p:txEl>
                                          </p:spTgt>
                                        </p:tgtEl>
                                        <p:attrNameLst>
                                          <p:attrName>ppt_h</p:attrName>
                                        </p:attrNameLst>
                                      </p:cBhvr>
                                      <p:tavLst>
                                        <p:tav tm="0">
                                          <p:val>
                                            <p:fltVal val="0"/>
                                          </p:val>
                                        </p:tav>
                                        <p:tav tm="100000">
                                          <p:val>
                                            <p:strVal val="#ppt_h"/>
                                          </p:val>
                                        </p:tav>
                                      </p:tavLst>
                                    </p:anim>
                                    <p:anim calcmode="lin" valueType="num">
                                      <p:cBhvr>
                                        <p:cTn id="9" dur="1000" fill="hold"/>
                                        <p:tgtEl>
                                          <p:spTgt spid="3">
                                            <p:txEl>
                                              <p:pRg st="0" end="0"/>
                                            </p:txEl>
                                          </p:spTgt>
                                        </p:tgtEl>
                                        <p:attrNameLst>
                                          <p:attrName>style.rotation</p:attrName>
                                        </p:attrNameLst>
                                      </p:cBhvr>
                                      <p:tavLst>
                                        <p:tav tm="0">
                                          <p:val>
                                            <p:fltVal val="90"/>
                                          </p:val>
                                        </p:tav>
                                        <p:tav tm="100000">
                                          <p:val>
                                            <p:fltVal val="0"/>
                                          </p:val>
                                        </p:tav>
                                      </p:tavLst>
                                    </p:anim>
                                    <p:animEffect transition="in" filter="fade">
                                      <p:cBhvr>
                                        <p:cTn id="10" dur="10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31" presetClass="entr" presetSubtype="0" fill="hold" grpId="0" nodeType="click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 calcmode="lin" valueType="num">
                                      <p:cBhvr>
                                        <p:cTn id="15" dur="1000" fill="hold"/>
                                        <p:tgtEl>
                                          <p:spTgt spid="3">
                                            <p:txEl>
                                              <p:pRg st="1" end="1"/>
                                            </p:txEl>
                                          </p:spTgt>
                                        </p:tgtEl>
                                        <p:attrNameLst>
                                          <p:attrName>ppt_w</p:attrName>
                                        </p:attrNameLst>
                                      </p:cBhvr>
                                      <p:tavLst>
                                        <p:tav tm="0">
                                          <p:val>
                                            <p:fltVal val="0"/>
                                          </p:val>
                                        </p:tav>
                                        <p:tav tm="100000">
                                          <p:val>
                                            <p:strVal val="#ppt_w"/>
                                          </p:val>
                                        </p:tav>
                                      </p:tavLst>
                                    </p:anim>
                                    <p:anim calcmode="lin" valueType="num">
                                      <p:cBhvr>
                                        <p:cTn id="16" dur="1000" fill="hold"/>
                                        <p:tgtEl>
                                          <p:spTgt spid="3">
                                            <p:txEl>
                                              <p:pRg st="1" end="1"/>
                                            </p:txEl>
                                          </p:spTgt>
                                        </p:tgtEl>
                                        <p:attrNameLst>
                                          <p:attrName>ppt_h</p:attrName>
                                        </p:attrNameLst>
                                      </p:cBhvr>
                                      <p:tavLst>
                                        <p:tav tm="0">
                                          <p:val>
                                            <p:fltVal val="0"/>
                                          </p:val>
                                        </p:tav>
                                        <p:tav tm="100000">
                                          <p:val>
                                            <p:strVal val="#ppt_h"/>
                                          </p:val>
                                        </p:tav>
                                      </p:tavLst>
                                    </p:anim>
                                    <p:anim calcmode="lin" valueType="num">
                                      <p:cBhvr>
                                        <p:cTn id="17" dur="1000" fill="hold"/>
                                        <p:tgtEl>
                                          <p:spTgt spid="3">
                                            <p:txEl>
                                              <p:pRg st="1" end="1"/>
                                            </p:txEl>
                                          </p:spTgt>
                                        </p:tgtEl>
                                        <p:attrNameLst>
                                          <p:attrName>style.rotation</p:attrName>
                                        </p:attrNameLst>
                                      </p:cBhvr>
                                      <p:tavLst>
                                        <p:tav tm="0">
                                          <p:val>
                                            <p:fltVal val="90"/>
                                          </p:val>
                                        </p:tav>
                                        <p:tav tm="100000">
                                          <p:val>
                                            <p:fltVal val="0"/>
                                          </p:val>
                                        </p:tav>
                                      </p:tavLst>
                                    </p:anim>
                                    <p:animEffect transition="in" filter="fade">
                                      <p:cBhvr>
                                        <p:cTn id="18" dur="1000"/>
                                        <p:tgtEl>
                                          <p:spTgt spid="3">
                                            <p:txEl>
                                              <p:pRg st="1" end="1"/>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31" presetClass="entr" presetSubtype="0" fill="hold" grpId="0" nodeType="clickEffect">
                                  <p:stCondLst>
                                    <p:cond delay="0"/>
                                  </p:stCondLst>
                                  <p:childTnLst>
                                    <p:set>
                                      <p:cBhvr>
                                        <p:cTn id="22" dur="1" fill="hold">
                                          <p:stCondLst>
                                            <p:cond delay="0"/>
                                          </p:stCondLst>
                                        </p:cTn>
                                        <p:tgtEl>
                                          <p:spTgt spid="3">
                                            <p:txEl>
                                              <p:pRg st="2" end="2"/>
                                            </p:txEl>
                                          </p:spTgt>
                                        </p:tgtEl>
                                        <p:attrNameLst>
                                          <p:attrName>style.visibility</p:attrName>
                                        </p:attrNameLst>
                                      </p:cBhvr>
                                      <p:to>
                                        <p:strVal val="visible"/>
                                      </p:to>
                                    </p:set>
                                    <p:anim calcmode="lin" valueType="num">
                                      <p:cBhvr>
                                        <p:cTn id="23" dur="1000" fill="hold"/>
                                        <p:tgtEl>
                                          <p:spTgt spid="3">
                                            <p:txEl>
                                              <p:pRg st="2" end="2"/>
                                            </p:txEl>
                                          </p:spTgt>
                                        </p:tgtEl>
                                        <p:attrNameLst>
                                          <p:attrName>ppt_w</p:attrName>
                                        </p:attrNameLst>
                                      </p:cBhvr>
                                      <p:tavLst>
                                        <p:tav tm="0">
                                          <p:val>
                                            <p:fltVal val="0"/>
                                          </p:val>
                                        </p:tav>
                                        <p:tav tm="100000">
                                          <p:val>
                                            <p:strVal val="#ppt_w"/>
                                          </p:val>
                                        </p:tav>
                                      </p:tavLst>
                                    </p:anim>
                                    <p:anim calcmode="lin" valueType="num">
                                      <p:cBhvr>
                                        <p:cTn id="24" dur="1000" fill="hold"/>
                                        <p:tgtEl>
                                          <p:spTgt spid="3">
                                            <p:txEl>
                                              <p:pRg st="2" end="2"/>
                                            </p:txEl>
                                          </p:spTgt>
                                        </p:tgtEl>
                                        <p:attrNameLst>
                                          <p:attrName>ppt_h</p:attrName>
                                        </p:attrNameLst>
                                      </p:cBhvr>
                                      <p:tavLst>
                                        <p:tav tm="0">
                                          <p:val>
                                            <p:fltVal val="0"/>
                                          </p:val>
                                        </p:tav>
                                        <p:tav tm="100000">
                                          <p:val>
                                            <p:strVal val="#ppt_h"/>
                                          </p:val>
                                        </p:tav>
                                      </p:tavLst>
                                    </p:anim>
                                    <p:anim calcmode="lin" valueType="num">
                                      <p:cBhvr>
                                        <p:cTn id="25" dur="1000" fill="hold"/>
                                        <p:tgtEl>
                                          <p:spTgt spid="3">
                                            <p:txEl>
                                              <p:pRg st="2" end="2"/>
                                            </p:txEl>
                                          </p:spTgt>
                                        </p:tgtEl>
                                        <p:attrNameLst>
                                          <p:attrName>style.rotation</p:attrName>
                                        </p:attrNameLst>
                                      </p:cBhvr>
                                      <p:tavLst>
                                        <p:tav tm="0">
                                          <p:val>
                                            <p:fltVal val="90"/>
                                          </p:val>
                                        </p:tav>
                                        <p:tav tm="100000">
                                          <p:val>
                                            <p:fltVal val="0"/>
                                          </p:val>
                                        </p:tav>
                                      </p:tavLst>
                                    </p:anim>
                                    <p:animEffect transition="in" filter="fade">
                                      <p:cBhvr>
                                        <p:cTn id="26" dur="1000"/>
                                        <p:tgtEl>
                                          <p:spTgt spid="3">
                                            <p:txEl>
                                              <p:pRg st="2" end="2"/>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31" presetClass="entr" presetSubtype="0" fill="hold" grpId="0" nodeType="clickEffect">
                                  <p:stCondLst>
                                    <p:cond delay="0"/>
                                  </p:stCondLst>
                                  <p:childTnLst>
                                    <p:set>
                                      <p:cBhvr>
                                        <p:cTn id="30" dur="1" fill="hold">
                                          <p:stCondLst>
                                            <p:cond delay="0"/>
                                          </p:stCondLst>
                                        </p:cTn>
                                        <p:tgtEl>
                                          <p:spTgt spid="3">
                                            <p:txEl>
                                              <p:pRg st="3" end="3"/>
                                            </p:txEl>
                                          </p:spTgt>
                                        </p:tgtEl>
                                        <p:attrNameLst>
                                          <p:attrName>style.visibility</p:attrName>
                                        </p:attrNameLst>
                                      </p:cBhvr>
                                      <p:to>
                                        <p:strVal val="visible"/>
                                      </p:to>
                                    </p:set>
                                    <p:anim calcmode="lin" valueType="num">
                                      <p:cBhvr>
                                        <p:cTn id="31" dur="1000" fill="hold"/>
                                        <p:tgtEl>
                                          <p:spTgt spid="3">
                                            <p:txEl>
                                              <p:pRg st="3" end="3"/>
                                            </p:txEl>
                                          </p:spTgt>
                                        </p:tgtEl>
                                        <p:attrNameLst>
                                          <p:attrName>ppt_w</p:attrName>
                                        </p:attrNameLst>
                                      </p:cBhvr>
                                      <p:tavLst>
                                        <p:tav tm="0">
                                          <p:val>
                                            <p:fltVal val="0"/>
                                          </p:val>
                                        </p:tav>
                                        <p:tav tm="100000">
                                          <p:val>
                                            <p:strVal val="#ppt_w"/>
                                          </p:val>
                                        </p:tav>
                                      </p:tavLst>
                                    </p:anim>
                                    <p:anim calcmode="lin" valueType="num">
                                      <p:cBhvr>
                                        <p:cTn id="32" dur="1000" fill="hold"/>
                                        <p:tgtEl>
                                          <p:spTgt spid="3">
                                            <p:txEl>
                                              <p:pRg st="3" end="3"/>
                                            </p:txEl>
                                          </p:spTgt>
                                        </p:tgtEl>
                                        <p:attrNameLst>
                                          <p:attrName>ppt_h</p:attrName>
                                        </p:attrNameLst>
                                      </p:cBhvr>
                                      <p:tavLst>
                                        <p:tav tm="0">
                                          <p:val>
                                            <p:fltVal val="0"/>
                                          </p:val>
                                        </p:tav>
                                        <p:tav tm="100000">
                                          <p:val>
                                            <p:strVal val="#ppt_h"/>
                                          </p:val>
                                        </p:tav>
                                      </p:tavLst>
                                    </p:anim>
                                    <p:anim calcmode="lin" valueType="num">
                                      <p:cBhvr>
                                        <p:cTn id="33" dur="1000" fill="hold"/>
                                        <p:tgtEl>
                                          <p:spTgt spid="3">
                                            <p:txEl>
                                              <p:pRg st="3" end="3"/>
                                            </p:txEl>
                                          </p:spTgt>
                                        </p:tgtEl>
                                        <p:attrNameLst>
                                          <p:attrName>style.rotation</p:attrName>
                                        </p:attrNameLst>
                                      </p:cBhvr>
                                      <p:tavLst>
                                        <p:tav tm="0">
                                          <p:val>
                                            <p:fltVal val="90"/>
                                          </p:val>
                                        </p:tav>
                                        <p:tav tm="100000">
                                          <p:val>
                                            <p:fltVal val="0"/>
                                          </p:val>
                                        </p:tav>
                                      </p:tavLst>
                                    </p:anim>
                                    <p:animEffect transition="in" filter="fade">
                                      <p:cBhvr>
                                        <p:cTn id="34" dur="1000"/>
                                        <p:tgtEl>
                                          <p:spTgt spid="3">
                                            <p:txEl>
                                              <p:pRg st="3" end="3"/>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31" presetClass="entr" presetSubtype="0" fill="hold" grpId="0" nodeType="clickEffect">
                                  <p:stCondLst>
                                    <p:cond delay="0"/>
                                  </p:stCondLst>
                                  <p:childTnLst>
                                    <p:set>
                                      <p:cBhvr>
                                        <p:cTn id="38" dur="1" fill="hold">
                                          <p:stCondLst>
                                            <p:cond delay="0"/>
                                          </p:stCondLst>
                                        </p:cTn>
                                        <p:tgtEl>
                                          <p:spTgt spid="3">
                                            <p:txEl>
                                              <p:pRg st="4" end="4"/>
                                            </p:txEl>
                                          </p:spTgt>
                                        </p:tgtEl>
                                        <p:attrNameLst>
                                          <p:attrName>style.visibility</p:attrName>
                                        </p:attrNameLst>
                                      </p:cBhvr>
                                      <p:to>
                                        <p:strVal val="visible"/>
                                      </p:to>
                                    </p:set>
                                    <p:anim calcmode="lin" valueType="num">
                                      <p:cBhvr>
                                        <p:cTn id="39" dur="1000" fill="hold"/>
                                        <p:tgtEl>
                                          <p:spTgt spid="3">
                                            <p:txEl>
                                              <p:pRg st="4" end="4"/>
                                            </p:txEl>
                                          </p:spTgt>
                                        </p:tgtEl>
                                        <p:attrNameLst>
                                          <p:attrName>ppt_w</p:attrName>
                                        </p:attrNameLst>
                                      </p:cBhvr>
                                      <p:tavLst>
                                        <p:tav tm="0">
                                          <p:val>
                                            <p:fltVal val="0"/>
                                          </p:val>
                                        </p:tav>
                                        <p:tav tm="100000">
                                          <p:val>
                                            <p:strVal val="#ppt_w"/>
                                          </p:val>
                                        </p:tav>
                                      </p:tavLst>
                                    </p:anim>
                                    <p:anim calcmode="lin" valueType="num">
                                      <p:cBhvr>
                                        <p:cTn id="40" dur="1000" fill="hold"/>
                                        <p:tgtEl>
                                          <p:spTgt spid="3">
                                            <p:txEl>
                                              <p:pRg st="4" end="4"/>
                                            </p:txEl>
                                          </p:spTgt>
                                        </p:tgtEl>
                                        <p:attrNameLst>
                                          <p:attrName>ppt_h</p:attrName>
                                        </p:attrNameLst>
                                      </p:cBhvr>
                                      <p:tavLst>
                                        <p:tav tm="0">
                                          <p:val>
                                            <p:fltVal val="0"/>
                                          </p:val>
                                        </p:tav>
                                        <p:tav tm="100000">
                                          <p:val>
                                            <p:strVal val="#ppt_h"/>
                                          </p:val>
                                        </p:tav>
                                      </p:tavLst>
                                    </p:anim>
                                    <p:anim calcmode="lin" valueType="num">
                                      <p:cBhvr>
                                        <p:cTn id="41" dur="1000" fill="hold"/>
                                        <p:tgtEl>
                                          <p:spTgt spid="3">
                                            <p:txEl>
                                              <p:pRg st="4" end="4"/>
                                            </p:txEl>
                                          </p:spTgt>
                                        </p:tgtEl>
                                        <p:attrNameLst>
                                          <p:attrName>style.rotation</p:attrName>
                                        </p:attrNameLst>
                                      </p:cBhvr>
                                      <p:tavLst>
                                        <p:tav tm="0">
                                          <p:val>
                                            <p:fltVal val="90"/>
                                          </p:val>
                                        </p:tav>
                                        <p:tav tm="100000">
                                          <p:val>
                                            <p:fltVal val="0"/>
                                          </p:val>
                                        </p:tav>
                                      </p:tavLst>
                                    </p:anim>
                                    <p:animEffect transition="in" filter="fade">
                                      <p:cBhvr>
                                        <p:cTn id="42" dur="1000"/>
                                        <p:tgtEl>
                                          <p:spTgt spid="3">
                                            <p:txEl>
                                              <p:pRg st="4" end="4"/>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31" presetClass="entr" presetSubtype="0" fill="hold" grpId="0" nodeType="clickEffect">
                                  <p:stCondLst>
                                    <p:cond delay="0"/>
                                  </p:stCondLst>
                                  <p:childTnLst>
                                    <p:set>
                                      <p:cBhvr>
                                        <p:cTn id="46" dur="1" fill="hold">
                                          <p:stCondLst>
                                            <p:cond delay="0"/>
                                          </p:stCondLst>
                                        </p:cTn>
                                        <p:tgtEl>
                                          <p:spTgt spid="3">
                                            <p:txEl>
                                              <p:pRg st="5" end="5"/>
                                            </p:txEl>
                                          </p:spTgt>
                                        </p:tgtEl>
                                        <p:attrNameLst>
                                          <p:attrName>style.visibility</p:attrName>
                                        </p:attrNameLst>
                                      </p:cBhvr>
                                      <p:to>
                                        <p:strVal val="visible"/>
                                      </p:to>
                                    </p:set>
                                    <p:anim calcmode="lin" valueType="num">
                                      <p:cBhvr>
                                        <p:cTn id="47" dur="1000" fill="hold"/>
                                        <p:tgtEl>
                                          <p:spTgt spid="3">
                                            <p:txEl>
                                              <p:pRg st="5" end="5"/>
                                            </p:txEl>
                                          </p:spTgt>
                                        </p:tgtEl>
                                        <p:attrNameLst>
                                          <p:attrName>ppt_w</p:attrName>
                                        </p:attrNameLst>
                                      </p:cBhvr>
                                      <p:tavLst>
                                        <p:tav tm="0">
                                          <p:val>
                                            <p:fltVal val="0"/>
                                          </p:val>
                                        </p:tav>
                                        <p:tav tm="100000">
                                          <p:val>
                                            <p:strVal val="#ppt_w"/>
                                          </p:val>
                                        </p:tav>
                                      </p:tavLst>
                                    </p:anim>
                                    <p:anim calcmode="lin" valueType="num">
                                      <p:cBhvr>
                                        <p:cTn id="48" dur="1000" fill="hold"/>
                                        <p:tgtEl>
                                          <p:spTgt spid="3">
                                            <p:txEl>
                                              <p:pRg st="5" end="5"/>
                                            </p:txEl>
                                          </p:spTgt>
                                        </p:tgtEl>
                                        <p:attrNameLst>
                                          <p:attrName>ppt_h</p:attrName>
                                        </p:attrNameLst>
                                      </p:cBhvr>
                                      <p:tavLst>
                                        <p:tav tm="0">
                                          <p:val>
                                            <p:fltVal val="0"/>
                                          </p:val>
                                        </p:tav>
                                        <p:tav tm="100000">
                                          <p:val>
                                            <p:strVal val="#ppt_h"/>
                                          </p:val>
                                        </p:tav>
                                      </p:tavLst>
                                    </p:anim>
                                    <p:anim calcmode="lin" valueType="num">
                                      <p:cBhvr>
                                        <p:cTn id="49" dur="1000" fill="hold"/>
                                        <p:tgtEl>
                                          <p:spTgt spid="3">
                                            <p:txEl>
                                              <p:pRg st="5" end="5"/>
                                            </p:txEl>
                                          </p:spTgt>
                                        </p:tgtEl>
                                        <p:attrNameLst>
                                          <p:attrName>style.rotation</p:attrName>
                                        </p:attrNameLst>
                                      </p:cBhvr>
                                      <p:tavLst>
                                        <p:tav tm="0">
                                          <p:val>
                                            <p:fltVal val="90"/>
                                          </p:val>
                                        </p:tav>
                                        <p:tav tm="100000">
                                          <p:val>
                                            <p:fltVal val="0"/>
                                          </p:val>
                                        </p:tav>
                                      </p:tavLst>
                                    </p:anim>
                                    <p:animEffect transition="in" filter="fade">
                                      <p:cBhvr>
                                        <p:cTn id="50" dur="1000"/>
                                        <p:tgtEl>
                                          <p:spTgt spid="3">
                                            <p:txEl>
                                              <p:pRg st="5" end="5"/>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31" presetClass="entr" presetSubtype="0" fill="hold" grpId="0" nodeType="clickEffect">
                                  <p:stCondLst>
                                    <p:cond delay="0"/>
                                  </p:stCondLst>
                                  <p:childTnLst>
                                    <p:set>
                                      <p:cBhvr>
                                        <p:cTn id="54" dur="1" fill="hold">
                                          <p:stCondLst>
                                            <p:cond delay="0"/>
                                          </p:stCondLst>
                                        </p:cTn>
                                        <p:tgtEl>
                                          <p:spTgt spid="3">
                                            <p:txEl>
                                              <p:pRg st="6" end="6"/>
                                            </p:txEl>
                                          </p:spTgt>
                                        </p:tgtEl>
                                        <p:attrNameLst>
                                          <p:attrName>style.visibility</p:attrName>
                                        </p:attrNameLst>
                                      </p:cBhvr>
                                      <p:to>
                                        <p:strVal val="visible"/>
                                      </p:to>
                                    </p:set>
                                    <p:anim calcmode="lin" valueType="num">
                                      <p:cBhvr>
                                        <p:cTn id="55" dur="1000" fill="hold"/>
                                        <p:tgtEl>
                                          <p:spTgt spid="3">
                                            <p:txEl>
                                              <p:pRg st="6" end="6"/>
                                            </p:txEl>
                                          </p:spTgt>
                                        </p:tgtEl>
                                        <p:attrNameLst>
                                          <p:attrName>ppt_w</p:attrName>
                                        </p:attrNameLst>
                                      </p:cBhvr>
                                      <p:tavLst>
                                        <p:tav tm="0">
                                          <p:val>
                                            <p:fltVal val="0"/>
                                          </p:val>
                                        </p:tav>
                                        <p:tav tm="100000">
                                          <p:val>
                                            <p:strVal val="#ppt_w"/>
                                          </p:val>
                                        </p:tav>
                                      </p:tavLst>
                                    </p:anim>
                                    <p:anim calcmode="lin" valueType="num">
                                      <p:cBhvr>
                                        <p:cTn id="56" dur="1000" fill="hold"/>
                                        <p:tgtEl>
                                          <p:spTgt spid="3">
                                            <p:txEl>
                                              <p:pRg st="6" end="6"/>
                                            </p:txEl>
                                          </p:spTgt>
                                        </p:tgtEl>
                                        <p:attrNameLst>
                                          <p:attrName>ppt_h</p:attrName>
                                        </p:attrNameLst>
                                      </p:cBhvr>
                                      <p:tavLst>
                                        <p:tav tm="0">
                                          <p:val>
                                            <p:fltVal val="0"/>
                                          </p:val>
                                        </p:tav>
                                        <p:tav tm="100000">
                                          <p:val>
                                            <p:strVal val="#ppt_h"/>
                                          </p:val>
                                        </p:tav>
                                      </p:tavLst>
                                    </p:anim>
                                    <p:anim calcmode="lin" valueType="num">
                                      <p:cBhvr>
                                        <p:cTn id="57" dur="1000" fill="hold"/>
                                        <p:tgtEl>
                                          <p:spTgt spid="3">
                                            <p:txEl>
                                              <p:pRg st="6" end="6"/>
                                            </p:txEl>
                                          </p:spTgt>
                                        </p:tgtEl>
                                        <p:attrNameLst>
                                          <p:attrName>style.rotation</p:attrName>
                                        </p:attrNameLst>
                                      </p:cBhvr>
                                      <p:tavLst>
                                        <p:tav tm="0">
                                          <p:val>
                                            <p:fltVal val="90"/>
                                          </p:val>
                                        </p:tav>
                                        <p:tav tm="100000">
                                          <p:val>
                                            <p:fltVal val="0"/>
                                          </p:val>
                                        </p:tav>
                                      </p:tavLst>
                                    </p:anim>
                                    <p:animEffect transition="in" filter="fade">
                                      <p:cBhvr>
                                        <p:cTn id="58" dur="1000"/>
                                        <p:tgtEl>
                                          <p:spTgt spid="3">
                                            <p:txEl>
                                              <p:pRg st="6" end="6"/>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31" presetClass="entr" presetSubtype="0" fill="hold" grpId="0" nodeType="clickEffect">
                                  <p:stCondLst>
                                    <p:cond delay="0"/>
                                  </p:stCondLst>
                                  <p:childTnLst>
                                    <p:set>
                                      <p:cBhvr>
                                        <p:cTn id="62" dur="1" fill="hold">
                                          <p:stCondLst>
                                            <p:cond delay="0"/>
                                          </p:stCondLst>
                                        </p:cTn>
                                        <p:tgtEl>
                                          <p:spTgt spid="3">
                                            <p:txEl>
                                              <p:pRg st="7" end="7"/>
                                            </p:txEl>
                                          </p:spTgt>
                                        </p:tgtEl>
                                        <p:attrNameLst>
                                          <p:attrName>style.visibility</p:attrName>
                                        </p:attrNameLst>
                                      </p:cBhvr>
                                      <p:to>
                                        <p:strVal val="visible"/>
                                      </p:to>
                                    </p:set>
                                    <p:anim calcmode="lin" valueType="num">
                                      <p:cBhvr>
                                        <p:cTn id="63" dur="1000" fill="hold"/>
                                        <p:tgtEl>
                                          <p:spTgt spid="3">
                                            <p:txEl>
                                              <p:pRg st="7" end="7"/>
                                            </p:txEl>
                                          </p:spTgt>
                                        </p:tgtEl>
                                        <p:attrNameLst>
                                          <p:attrName>ppt_w</p:attrName>
                                        </p:attrNameLst>
                                      </p:cBhvr>
                                      <p:tavLst>
                                        <p:tav tm="0">
                                          <p:val>
                                            <p:fltVal val="0"/>
                                          </p:val>
                                        </p:tav>
                                        <p:tav tm="100000">
                                          <p:val>
                                            <p:strVal val="#ppt_w"/>
                                          </p:val>
                                        </p:tav>
                                      </p:tavLst>
                                    </p:anim>
                                    <p:anim calcmode="lin" valueType="num">
                                      <p:cBhvr>
                                        <p:cTn id="64" dur="1000" fill="hold"/>
                                        <p:tgtEl>
                                          <p:spTgt spid="3">
                                            <p:txEl>
                                              <p:pRg st="7" end="7"/>
                                            </p:txEl>
                                          </p:spTgt>
                                        </p:tgtEl>
                                        <p:attrNameLst>
                                          <p:attrName>ppt_h</p:attrName>
                                        </p:attrNameLst>
                                      </p:cBhvr>
                                      <p:tavLst>
                                        <p:tav tm="0">
                                          <p:val>
                                            <p:fltVal val="0"/>
                                          </p:val>
                                        </p:tav>
                                        <p:tav tm="100000">
                                          <p:val>
                                            <p:strVal val="#ppt_h"/>
                                          </p:val>
                                        </p:tav>
                                      </p:tavLst>
                                    </p:anim>
                                    <p:anim calcmode="lin" valueType="num">
                                      <p:cBhvr>
                                        <p:cTn id="65" dur="1000" fill="hold"/>
                                        <p:tgtEl>
                                          <p:spTgt spid="3">
                                            <p:txEl>
                                              <p:pRg st="7" end="7"/>
                                            </p:txEl>
                                          </p:spTgt>
                                        </p:tgtEl>
                                        <p:attrNameLst>
                                          <p:attrName>style.rotation</p:attrName>
                                        </p:attrNameLst>
                                      </p:cBhvr>
                                      <p:tavLst>
                                        <p:tav tm="0">
                                          <p:val>
                                            <p:fltVal val="90"/>
                                          </p:val>
                                        </p:tav>
                                        <p:tav tm="100000">
                                          <p:val>
                                            <p:fltVal val="0"/>
                                          </p:val>
                                        </p:tav>
                                      </p:tavLst>
                                    </p:anim>
                                    <p:animEffect transition="in" filter="fade">
                                      <p:cBhvr>
                                        <p:cTn id="66" dur="1000"/>
                                        <p:tgtEl>
                                          <p:spTgt spid="3">
                                            <p:txEl>
                                              <p:pRg st="7" end="7"/>
                                            </p:txEl>
                                          </p:spTgt>
                                        </p:tgtEl>
                                      </p:cBhvr>
                                    </p:animEffect>
                                  </p:childTnLst>
                                </p:cTn>
                              </p:par>
                            </p:childTnLst>
                          </p:cTn>
                        </p:par>
                      </p:childTnLst>
                    </p:cTn>
                  </p:par>
                  <p:par>
                    <p:cTn id="67" fill="hold">
                      <p:stCondLst>
                        <p:cond delay="indefinite"/>
                      </p:stCondLst>
                      <p:childTnLst>
                        <p:par>
                          <p:cTn id="68" fill="hold">
                            <p:stCondLst>
                              <p:cond delay="0"/>
                            </p:stCondLst>
                            <p:childTnLst>
                              <p:par>
                                <p:cTn id="69" presetID="31" presetClass="entr" presetSubtype="0" fill="hold" grpId="0" nodeType="clickEffect">
                                  <p:stCondLst>
                                    <p:cond delay="0"/>
                                  </p:stCondLst>
                                  <p:childTnLst>
                                    <p:set>
                                      <p:cBhvr>
                                        <p:cTn id="70" dur="1" fill="hold">
                                          <p:stCondLst>
                                            <p:cond delay="0"/>
                                          </p:stCondLst>
                                        </p:cTn>
                                        <p:tgtEl>
                                          <p:spTgt spid="3">
                                            <p:txEl>
                                              <p:pRg st="8" end="8"/>
                                            </p:txEl>
                                          </p:spTgt>
                                        </p:tgtEl>
                                        <p:attrNameLst>
                                          <p:attrName>style.visibility</p:attrName>
                                        </p:attrNameLst>
                                      </p:cBhvr>
                                      <p:to>
                                        <p:strVal val="visible"/>
                                      </p:to>
                                    </p:set>
                                    <p:anim calcmode="lin" valueType="num">
                                      <p:cBhvr>
                                        <p:cTn id="71" dur="1000" fill="hold"/>
                                        <p:tgtEl>
                                          <p:spTgt spid="3">
                                            <p:txEl>
                                              <p:pRg st="8" end="8"/>
                                            </p:txEl>
                                          </p:spTgt>
                                        </p:tgtEl>
                                        <p:attrNameLst>
                                          <p:attrName>ppt_w</p:attrName>
                                        </p:attrNameLst>
                                      </p:cBhvr>
                                      <p:tavLst>
                                        <p:tav tm="0">
                                          <p:val>
                                            <p:fltVal val="0"/>
                                          </p:val>
                                        </p:tav>
                                        <p:tav tm="100000">
                                          <p:val>
                                            <p:strVal val="#ppt_w"/>
                                          </p:val>
                                        </p:tav>
                                      </p:tavLst>
                                    </p:anim>
                                    <p:anim calcmode="lin" valueType="num">
                                      <p:cBhvr>
                                        <p:cTn id="72" dur="1000" fill="hold"/>
                                        <p:tgtEl>
                                          <p:spTgt spid="3">
                                            <p:txEl>
                                              <p:pRg st="8" end="8"/>
                                            </p:txEl>
                                          </p:spTgt>
                                        </p:tgtEl>
                                        <p:attrNameLst>
                                          <p:attrName>ppt_h</p:attrName>
                                        </p:attrNameLst>
                                      </p:cBhvr>
                                      <p:tavLst>
                                        <p:tav tm="0">
                                          <p:val>
                                            <p:fltVal val="0"/>
                                          </p:val>
                                        </p:tav>
                                        <p:tav tm="100000">
                                          <p:val>
                                            <p:strVal val="#ppt_h"/>
                                          </p:val>
                                        </p:tav>
                                      </p:tavLst>
                                    </p:anim>
                                    <p:anim calcmode="lin" valueType="num">
                                      <p:cBhvr>
                                        <p:cTn id="73" dur="1000" fill="hold"/>
                                        <p:tgtEl>
                                          <p:spTgt spid="3">
                                            <p:txEl>
                                              <p:pRg st="8" end="8"/>
                                            </p:txEl>
                                          </p:spTgt>
                                        </p:tgtEl>
                                        <p:attrNameLst>
                                          <p:attrName>style.rotation</p:attrName>
                                        </p:attrNameLst>
                                      </p:cBhvr>
                                      <p:tavLst>
                                        <p:tav tm="0">
                                          <p:val>
                                            <p:fltVal val="90"/>
                                          </p:val>
                                        </p:tav>
                                        <p:tav tm="100000">
                                          <p:val>
                                            <p:fltVal val="0"/>
                                          </p:val>
                                        </p:tav>
                                      </p:tavLst>
                                    </p:anim>
                                    <p:animEffect transition="in" filter="fade">
                                      <p:cBhvr>
                                        <p:cTn id="74" dur="1000"/>
                                        <p:tgtEl>
                                          <p:spTgt spid="3">
                                            <p:txEl>
                                              <p:pRg st="8" end="8"/>
                                            </p:txEl>
                                          </p:spTgt>
                                        </p:tgtEl>
                                      </p:cBhvr>
                                    </p:animEffect>
                                  </p:childTnLst>
                                </p:cTn>
                              </p:par>
                            </p:childTnLst>
                          </p:cTn>
                        </p:par>
                      </p:childTnLst>
                    </p:cTn>
                  </p:par>
                  <p:par>
                    <p:cTn id="75" fill="hold">
                      <p:stCondLst>
                        <p:cond delay="indefinite"/>
                      </p:stCondLst>
                      <p:childTnLst>
                        <p:par>
                          <p:cTn id="76" fill="hold">
                            <p:stCondLst>
                              <p:cond delay="0"/>
                            </p:stCondLst>
                            <p:childTnLst>
                              <p:par>
                                <p:cTn id="77" presetID="31" presetClass="entr" presetSubtype="0" fill="hold" grpId="0" nodeType="clickEffect">
                                  <p:stCondLst>
                                    <p:cond delay="0"/>
                                  </p:stCondLst>
                                  <p:childTnLst>
                                    <p:set>
                                      <p:cBhvr>
                                        <p:cTn id="78" dur="1" fill="hold">
                                          <p:stCondLst>
                                            <p:cond delay="0"/>
                                          </p:stCondLst>
                                        </p:cTn>
                                        <p:tgtEl>
                                          <p:spTgt spid="3">
                                            <p:txEl>
                                              <p:pRg st="9" end="9"/>
                                            </p:txEl>
                                          </p:spTgt>
                                        </p:tgtEl>
                                        <p:attrNameLst>
                                          <p:attrName>style.visibility</p:attrName>
                                        </p:attrNameLst>
                                      </p:cBhvr>
                                      <p:to>
                                        <p:strVal val="visible"/>
                                      </p:to>
                                    </p:set>
                                    <p:anim calcmode="lin" valueType="num">
                                      <p:cBhvr>
                                        <p:cTn id="79" dur="1000" fill="hold"/>
                                        <p:tgtEl>
                                          <p:spTgt spid="3">
                                            <p:txEl>
                                              <p:pRg st="9" end="9"/>
                                            </p:txEl>
                                          </p:spTgt>
                                        </p:tgtEl>
                                        <p:attrNameLst>
                                          <p:attrName>ppt_w</p:attrName>
                                        </p:attrNameLst>
                                      </p:cBhvr>
                                      <p:tavLst>
                                        <p:tav tm="0">
                                          <p:val>
                                            <p:fltVal val="0"/>
                                          </p:val>
                                        </p:tav>
                                        <p:tav tm="100000">
                                          <p:val>
                                            <p:strVal val="#ppt_w"/>
                                          </p:val>
                                        </p:tav>
                                      </p:tavLst>
                                    </p:anim>
                                    <p:anim calcmode="lin" valueType="num">
                                      <p:cBhvr>
                                        <p:cTn id="80" dur="1000" fill="hold"/>
                                        <p:tgtEl>
                                          <p:spTgt spid="3">
                                            <p:txEl>
                                              <p:pRg st="9" end="9"/>
                                            </p:txEl>
                                          </p:spTgt>
                                        </p:tgtEl>
                                        <p:attrNameLst>
                                          <p:attrName>ppt_h</p:attrName>
                                        </p:attrNameLst>
                                      </p:cBhvr>
                                      <p:tavLst>
                                        <p:tav tm="0">
                                          <p:val>
                                            <p:fltVal val="0"/>
                                          </p:val>
                                        </p:tav>
                                        <p:tav tm="100000">
                                          <p:val>
                                            <p:strVal val="#ppt_h"/>
                                          </p:val>
                                        </p:tav>
                                      </p:tavLst>
                                    </p:anim>
                                    <p:anim calcmode="lin" valueType="num">
                                      <p:cBhvr>
                                        <p:cTn id="81" dur="1000" fill="hold"/>
                                        <p:tgtEl>
                                          <p:spTgt spid="3">
                                            <p:txEl>
                                              <p:pRg st="9" end="9"/>
                                            </p:txEl>
                                          </p:spTgt>
                                        </p:tgtEl>
                                        <p:attrNameLst>
                                          <p:attrName>style.rotation</p:attrName>
                                        </p:attrNameLst>
                                      </p:cBhvr>
                                      <p:tavLst>
                                        <p:tav tm="0">
                                          <p:val>
                                            <p:fltVal val="90"/>
                                          </p:val>
                                        </p:tav>
                                        <p:tav tm="100000">
                                          <p:val>
                                            <p:fltVal val="0"/>
                                          </p:val>
                                        </p:tav>
                                      </p:tavLst>
                                    </p:anim>
                                    <p:animEffect transition="in" filter="fade">
                                      <p:cBhvr>
                                        <p:cTn id="82" dur="1000"/>
                                        <p:tgtEl>
                                          <p:spTgt spid="3">
                                            <p:txEl>
                                              <p:pRg st="9" end="9"/>
                                            </p:txEl>
                                          </p:spTgt>
                                        </p:tgtEl>
                                      </p:cBhvr>
                                    </p:animEffect>
                                  </p:childTnLst>
                                </p:cTn>
                              </p:par>
                            </p:childTnLst>
                          </p:cTn>
                        </p:par>
                      </p:childTnLst>
                    </p:cTn>
                  </p:par>
                  <p:par>
                    <p:cTn id="83" fill="hold">
                      <p:stCondLst>
                        <p:cond delay="indefinite"/>
                      </p:stCondLst>
                      <p:childTnLst>
                        <p:par>
                          <p:cTn id="84" fill="hold">
                            <p:stCondLst>
                              <p:cond delay="0"/>
                            </p:stCondLst>
                            <p:childTnLst>
                              <p:par>
                                <p:cTn id="85" presetID="31" presetClass="entr" presetSubtype="0" fill="hold" grpId="0" nodeType="clickEffect">
                                  <p:stCondLst>
                                    <p:cond delay="0"/>
                                  </p:stCondLst>
                                  <p:childTnLst>
                                    <p:set>
                                      <p:cBhvr>
                                        <p:cTn id="86" dur="1" fill="hold">
                                          <p:stCondLst>
                                            <p:cond delay="0"/>
                                          </p:stCondLst>
                                        </p:cTn>
                                        <p:tgtEl>
                                          <p:spTgt spid="3">
                                            <p:txEl>
                                              <p:pRg st="10" end="10"/>
                                            </p:txEl>
                                          </p:spTgt>
                                        </p:tgtEl>
                                        <p:attrNameLst>
                                          <p:attrName>style.visibility</p:attrName>
                                        </p:attrNameLst>
                                      </p:cBhvr>
                                      <p:to>
                                        <p:strVal val="visible"/>
                                      </p:to>
                                    </p:set>
                                    <p:anim calcmode="lin" valueType="num">
                                      <p:cBhvr>
                                        <p:cTn id="87" dur="1000" fill="hold"/>
                                        <p:tgtEl>
                                          <p:spTgt spid="3">
                                            <p:txEl>
                                              <p:pRg st="10" end="10"/>
                                            </p:txEl>
                                          </p:spTgt>
                                        </p:tgtEl>
                                        <p:attrNameLst>
                                          <p:attrName>ppt_w</p:attrName>
                                        </p:attrNameLst>
                                      </p:cBhvr>
                                      <p:tavLst>
                                        <p:tav tm="0">
                                          <p:val>
                                            <p:fltVal val="0"/>
                                          </p:val>
                                        </p:tav>
                                        <p:tav tm="100000">
                                          <p:val>
                                            <p:strVal val="#ppt_w"/>
                                          </p:val>
                                        </p:tav>
                                      </p:tavLst>
                                    </p:anim>
                                    <p:anim calcmode="lin" valueType="num">
                                      <p:cBhvr>
                                        <p:cTn id="88" dur="1000" fill="hold"/>
                                        <p:tgtEl>
                                          <p:spTgt spid="3">
                                            <p:txEl>
                                              <p:pRg st="10" end="10"/>
                                            </p:txEl>
                                          </p:spTgt>
                                        </p:tgtEl>
                                        <p:attrNameLst>
                                          <p:attrName>ppt_h</p:attrName>
                                        </p:attrNameLst>
                                      </p:cBhvr>
                                      <p:tavLst>
                                        <p:tav tm="0">
                                          <p:val>
                                            <p:fltVal val="0"/>
                                          </p:val>
                                        </p:tav>
                                        <p:tav tm="100000">
                                          <p:val>
                                            <p:strVal val="#ppt_h"/>
                                          </p:val>
                                        </p:tav>
                                      </p:tavLst>
                                    </p:anim>
                                    <p:anim calcmode="lin" valueType="num">
                                      <p:cBhvr>
                                        <p:cTn id="89" dur="1000" fill="hold"/>
                                        <p:tgtEl>
                                          <p:spTgt spid="3">
                                            <p:txEl>
                                              <p:pRg st="10" end="10"/>
                                            </p:txEl>
                                          </p:spTgt>
                                        </p:tgtEl>
                                        <p:attrNameLst>
                                          <p:attrName>style.rotation</p:attrName>
                                        </p:attrNameLst>
                                      </p:cBhvr>
                                      <p:tavLst>
                                        <p:tav tm="0">
                                          <p:val>
                                            <p:fltVal val="90"/>
                                          </p:val>
                                        </p:tav>
                                        <p:tav tm="100000">
                                          <p:val>
                                            <p:fltVal val="0"/>
                                          </p:val>
                                        </p:tav>
                                      </p:tavLst>
                                    </p:anim>
                                    <p:animEffect transition="in" filter="fade">
                                      <p:cBhvr>
                                        <p:cTn id="90" dur="1000"/>
                                        <p:tgtEl>
                                          <p:spTgt spid="3">
                                            <p:txEl>
                                              <p:pRg st="10" end="10"/>
                                            </p:txEl>
                                          </p:spTgt>
                                        </p:tgtEl>
                                      </p:cBhvr>
                                    </p:animEffect>
                                  </p:childTnLst>
                                </p:cTn>
                              </p:par>
                            </p:childTnLst>
                          </p:cTn>
                        </p:par>
                      </p:childTnLst>
                    </p:cTn>
                  </p:par>
                  <p:par>
                    <p:cTn id="91" fill="hold">
                      <p:stCondLst>
                        <p:cond delay="indefinite"/>
                      </p:stCondLst>
                      <p:childTnLst>
                        <p:par>
                          <p:cTn id="92" fill="hold">
                            <p:stCondLst>
                              <p:cond delay="0"/>
                            </p:stCondLst>
                            <p:childTnLst>
                              <p:par>
                                <p:cTn id="93" presetID="31" presetClass="entr" presetSubtype="0" fill="hold" grpId="0" nodeType="clickEffect">
                                  <p:stCondLst>
                                    <p:cond delay="0"/>
                                  </p:stCondLst>
                                  <p:childTnLst>
                                    <p:set>
                                      <p:cBhvr>
                                        <p:cTn id="94" dur="1" fill="hold">
                                          <p:stCondLst>
                                            <p:cond delay="0"/>
                                          </p:stCondLst>
                                        </p:cTn>
                                        <p:tgtEl>
                                          <p:spTgt spid="3">
                                            <p:txEl>
                                              <p:pRg st="11" end="11"/>
                                            </p:txEl>
                                          </p:spTgt>
                                        </p:tgtEl>
                                        <p:attrNameLst>
                                          <p:attrName>style.visibility</p:attrName>
                                        </p:attrNameLst>
                                      </p:cBhvr>
                                      <p:to>
                                        <p:strVal val="visible"/>
                                      </p:to>
                                    </p:set>
                                    <p:anim calcmode="lin" valueType="num">
                                      <p:cBhvr>
                                        <p:cTn id="95" dur="1000" fill="hold"/>
                                        <p:tgtEl>
                                          <p:spTgt spid="3">
                                            <p:txEl>
                                              <p:pRg st="11" end="11"/>
                                            </p:txEl>
                                          </p:spTgt>
                                        </p:tgtEl>
                                        <p:attrNameLst>
                                          <p:attrName>ppt_w</p:attrName>
                                        </p:attrNameLst>
                                      </p:cBhvr>
                                      <p:tavLst>
                                        <p:tav tm="0">
                                          <p:val>
                                            <p:fltVal val="0"/>
                                          </p:val>
                                        </p:tav>
                                        <p:tav tm="100000">
                                          <p:val>
                                            <p:strVal val="#ppt_w"/>
                                          </p:val>
                                        </p:tav>
                                      </p:tavLst>
                                    </p:anim>
                                    <p:anim calcmode="lin" valueType="num">
                                      <p:cBhvr>
                                        <p:cTn id="96" dur="1000" fill="hold"/>
                                        <p:tgtEl>
                                          <p:spTgt spid="3">
                                            <p:txEl>
                                              <p:pRg st="11" end="11"/>
                                            </p:txEl>
                                          </p:spTgt>
                                        </p:tgtEl>
                                        <p:attrNameLst>
                                          <p:attrName>ppt_h</p:attrName>
                                        </p:attrNameLst>
                                      </p:cBhvr>
                                      <p:tavLst>
                                        <p:tav tm="0">
                                          <p:val>
                                            <p:fltVal val="0"/>
                                          </p:val>
                                        </p:tav>
                                        <p:tav tm="100000">
                                          <p:val>
                                            <p:strVal val="#ppt_h"/>
                                          </p:val>
                                        </p:tav>
                                      </p:tavLst>
                                    </p:anim>
                                    <p:anim calcmode="lin" valueType="num">
                                      <p:cBhvr>
                                        <p:cTn id="97" dur="1000" fill="hold"/>
                                        <p:tgtEl>
                                          <p:spTgt spid="3">
                                            <p:txEl>
                                              <p:pRg st="11" end="11"/>
                                            </p:txEl>
                                          </p:spTgt>
                                        </p:tgtEl>
                                        <p:attrNameLst>
                                          <p:attrName>style.rotation</p:attrName>
                                        </p:attrNameLst>
                                      </p:cBhvr>
                                      <p:tavLst>
                                        <p:tav tm="0">
                                          <p:val>
                                            <p:fltVal val="90"/>
                                          </p:val>
                                        </p:tav>
                                        <p:tav tm="100000">
                                          <p:val>
                                            <p:fltVal val="0"/>
                                          </p:val>
                                        </p:tav>
                                      </p:tavLst>
                                    </p:anim>
                                    <p:animEffect transition="in" filter="fade">
                                      <p:cBhvr>
                                        <p:cTn id="98" dur="1000"/>
                                        <p:tgtEl>
                                          <p:spTgt spid="3">
                                            <p:txEl>
                                              <p:pRg st="11" end="11"/>
                                            </p:txEl>
                                          </p:spTgt>
                                        </p:tgtEl>
                                      </p:cBhvr>
                                    </p:animEffect>
                                  </p:childTnLst>
                                </p:cTn>
                              </p:par>
                            </p:childTnLst>
                          </p:cTn>
                        </p:par>
                      </p:childTnLst>
                    </p:cTn>
                  </p:par>
                  <p:par>
                    <p:cTn id="99" fill="hold">
                      <p:stCondLst>
                        <p:cond delay="indefinite"/>
                      </p:stCondLst>
                      <p:childTnLst>
                        <p:par>
                          <p:cTn id="100" fill="hold">
                            <p:stCondLst>
                              <p:cond delay="0"/>
                            </p:stCondLst>
                            <p:childTnLst>
                              <p:par>
                                <p:cTn id="101" presetID="31" presetClass="entr" presetSubtype="0" fill="hold" grpId="0" nodeType="clickEffect">
                                  <p:stCondLst>
                                    <p:cond delay="0"/>
                                  </p:stCondLst>
                                  <p:childTnLst>
                                    <p:set>
                                      <p:cBhvr>
                                        <p:cTn id="102" dur="1" fill="hold">
                                          <p:stCondLst>
                                            <p:cond delay="0"/>
                                          </p:stCondLst>
                                        </p:cTn>
                                        <p:tgtEl>
                                          <p:spTgt spid="3">
                                            <p:txEl>
                                              <p:pRg st="12" end="12"/>
                                            </p:txEl>
                                          </p:spTgt>
                                        </p:tgtEl>
                                        <p:attrNameLst>
                                          <p:attrName>style.visibility</p:attrName>
                                        </p:attrNameLst>
                                      </p:cBhvr>
                                      <p:to>
                                        <p:strVal val="visible"/>
                                      </p:to>
                                    </p:set>
                                    <p:anim calcmode="lin" valueType="num">
                                      <p:cBhvr>
                                        <p:cTn id="103" dur="1000" fill="hold"/>
                                        <p:tgtEl>
                                          <p:spTgt spid="3">
                                            <p:txEl>
                                              <p:pRg st="12" end="12"/>
                                            </p:txEl>
                                          </p:spTgt>
                                        </p:tgtEl>
                                        <p:attrNameLst>
                                          <p:attrName>ppt_w</p:attrName>
                                        </p:attrNameLst>
                                      </p:cBhvr>
                                      <p:tavLst>
                                        <p:tav tm="0">
                                          <p:val>
                                            <p:fltVal val="0"/>
                                          </p:val>
                                        </p:tav>
                                        <p:tav tm="100000">
                                          <p:val>
                                            <p:strVal val="#ppt_w"/>
                                          </p:val>
                                        </p:tav>
                                      </p:tavLst>
                                    </p:anim>
                                    <p:anim calcmode="lin" valueType="num">
                                      <p:cBhvr>
                                        <p:cTn id="104" dur="1000" fill="hold"/>
                                        <p:tgtEl>
                                          <p:spTgt spid="3">
                                            <p:txEl>
                                              <p:pRg st="12" end="12"/>
                                            </p:txEl>
                                          </p:spTgt>
                                        </p:tgtEl>
                                        <p:attrNameLst>
                                          <p:attrName>ppt_h</p:attrName>
                                        </p:attrNameLst>
                                      </p:cBhvr>
                                      <p:tavLst>
                                        <p:tav tm="0">
                                          <p:val>
                                            <p:fltVal val="0"/>
                                          </p:val>
                                        </p:tav>
                                        <p:tav tm="100000">
                                          <p:val>
                                            <p:strVal val="#ppt_h"/>
                                          </p:val>
                                        </p:tav>
                                      </p:tavLst>
                                    </p:anim>
                                    <p:anim calcmode="lin" valueType="num">
                                      <p:cBhvr>
                                        <p:cTn id="105" dur="1000" fill="hold"/>
                                        <p:tgtEl>
                                          <p:spTgt spid="3">
                                            <p:txEl>
                                              <p:pRg st="12" end="12"/>
                                            </p:txEl>
                                          </p:spTgt>
                                        </p:tgtEl>
                                        <p:attrNameLst>
                                          <p:attrName>style.rotation</p:attrName>
                                        </p:attrNameLst>
                                      </p:cBhvr>
                                      <p:tavLst>
                                        <p:tav tm="0">
                                          <p:val>
                                            <p:fltVal val="90"/>
                                          </p:val>
                                        </p:tav>
                                        <p:tav tm="100000">
                                          <p:val>
                                            <p:fltVal val="0"/>
                                          </p:val>
                                        </p:tav>
                                      </p:tavLst>
                                    </p:anim>
                                    <p:animEffect transition="in" filter="fade">
                                      <p:cBhvr>
                                        <p:cTn id="106" dur="1000"/>
                                        <p:tgtEl>
                                          <p:spTgt spid="3">
                                            <p:txEl>
                                              <p:pRg st="12" end="12"/>
                                            </p:txEl>
                                          </p:spTgt>
                                        </p:tgtEl>
                                      </p:cBhvr>
                                    </p:animEffect>
                                  </p:childTnLst>
                                </p:cTn>
                              </p:par>
                            </p:childTnLst>
                          </p:cTn>
                        </p:par>
                      </p:childTnLst>
                    </p:cTn>
                  </p:par>
                  <p:par>
                    <p:cTn id="107" fill="hold">
                      <p:stCondLst>
                        <p:cond delay="indefinite"/>
                      </p:stCondLst>
                      <p:childTnLst>
                        <p:par>
                          <p:cTn id="108" fill="hold">
                            <p:stCondLst>
                              <p:cond delay="0"/>
                            </p:stCondLst>
                            <p:childTnLst>
                              <p:par>
                                <p:cTn id="109" presetID="2" presetClass="entr" presetSubtype="4" fill="hold" nodeType="clickEffect">
                                  <p:stCondLst>
                                    <p:cond delay="0"/>
                                  </p:stCondLst>
                                  <p:childTnLst>
                                    <p:set>
                                      <p:cBhvr>
                                        <p:cTn id="110" dur="1" fill="hold">
                                          <p:stCondLst>
                                            <p:cond delay="0"/>
                                          </p:stCondLst>
                                        </p:cTn>
                                        <p:tgtEl>
                                          <p:spTgt spid="1026"/>
                                        </p:tgtEl>
                                        <p:attrNameLst>
                                          <p:attrName>style.visibility</p:attrName>
                                        </p:attrNameLst>
                                      </p:cBhvr>
                                      <p:to>
                                        <p:strVal val="visible"/>
                                      </p:to>
                                    </p:set>
                                    <p:anim calcmode="lin" valueType="num">
                                      <p:cBhvr additive="base">
                                        <p:cTn id="111" dur="500" fill="hold"/>
                                        <p:tgtEl>
                                          <p:spTgt spid="1026"/>
                                        </p:tgtEl>
                                        <p:attrNameLst>
                                          <p:attrName>ppt_x</p:attrName>
                                        </p:attrNameLst>
                                      </p:cBhvr>
                                      <p:tavLst>
                                        <p:tav tm="0">
                                          <p:val>
                                            <p:strVal val="#ppt_x"/>
                                          </p:val>
                                        </p:tav>
                                        <p:tav tm="100000">
                                          <p:val>
                                            <p:strVal val="#ppt_x"/>
                                          </p:val>
                                        </p:tav>
                                      </p:tavLst>
                                    </p:anim>
                                    <p:anim calcmode="lin" valueType="num">
                                      <p:cBhvr additive="base">
                                        <p:cTn id="112" dur="500" fill="hold"/>
                                        <p:tgtEl>
                                          <p:spTgt spid="102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Sickle Cell disease</a:t>
            </a:r>
            <a:endParaRPr lang="en-US" dirty="0"/>
          </a:p>
        </p:txBody>
      </p:sp>
      <p:sp>
        <p:nvSpPr>
          <p:cNvPr id="4" name="Content Placeholder 3"/>
          <p:cNvSpPr>
            <a:spLocks noGrp="1"/>
          </p:cNvSpPr>
          <p:nvPr>
            <p:ph sz="quarter" idx="14"/>
          </p:nvPr>
        </p:nvSpPr>
        <p:spPr>
          <a:xfrm>
            <a:off x="1066800" y="2313431"/>
            <a:ext cx="4648200" cy="3493008"/>
          </a:xfrm>
        </p:spPr>
        <p:txBody>
          <a:bodyPr>
            <a:normAutofit fontScale="92500" lnSpcReduction="10000"/>
          </a:bodyPr>
          <a:lstStyle/>
          <a:p>
            <a:pPr marL="68580" indent="0">
              <a:buNone/>
            </a:pPr>
            <a:r>
              <a:rPr lang="en-US" sz="2000" dirty="0" smtClean="0"/>
              <a:t>This disease happens in your cells. It’s a disorder and it’s very serious. It makes red sickle shaped red blood cells  “Sickle Shaped” means it’s shape something like a crescent. Red blood cells carry something important. It is iron rich protein. </a:t>
            </a:r>
            <a:r>
              <a:rPr lang="en-US" sz="2000" dirty="0" smtClean="0"/>
              <a:t>It </a:t>
            </a:r>
            <a:r>
              <a:rPr lang="en-US" sz="2000" dirty="0" smtClean="0"/>
              <a:t>is called hemoglobin. </a:t>
            </a:r>
            <a:r>
              <a:rPr lang="en-US" sz="2000" dirty="0" smtClean="0"/>
              <a:t>It carries </a:t>
            </a:r>
            <a:r>
              <a:rPr lang="en-US" sz="2000" dirty="0" smtClean="0"/>
              <a:t>oxygen, which you need. It carries it from the lungs to the rest of the body. Sickle cells can feel icky. Very stiff and sticky. People who have this are living until 40,50, or more years old.</a:t>
            </a:r>
            <a:endParaRPr lang="en-US" sz="2000" dirty="0"/>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791200" y="2362200"/>
            <a:ext cx="2438400" cy="3467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ustDataLst>
      <p:tags r:id="rId1"/>
    </p:custDataLst>
    <p:extLst>
      <p:ext uri="{BB962C8B-B14F-4D97-AF65-F5344CB8AC3E}">
        <p14:creationId xmlns:p14="http://schemas.microsoft.com/office/powerpoint/2010/main" val="3769279120"/>
      </p:ext>
    </p:extLst>
  </p:cSld>
  <p:clrMapOvr>
    <a:masterClrMapping/>
  </p:clrMapOvr>
  <mc:AlternateContent xmlns:mc="http://schemas.openxmlformats.org/markup-compatibility/2006" xmlns:p14="http://schemas.microsoft.com/office/powerpoint/2010/main">
    <mc:Choice Requires="p14">
      <p:transition spd="slow" p14:dur="2000" advTm="36331"/>
    </mc:Choice>
    <mc:Fallback xmlns="">
      <p:transition spd="slow" advTm="36331"/>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2050"/>
                                        </p:tgtEl>
                                        <p:attrNameLst>
                                          <p:attrName>style.visibility</p:attrName>
                                        </p:attrNameLst>
                                      </p:cBhvr>
                                      <p:to>
                                        <p:strVal val="visible"/>
                                      </p:to>
                                    </p:set>
                                    <p:anim calcmode="lin" valueType="num">
                                      <p:cBhvr>
                                        <p:cTn id="7" dur="1000" fill="hold"/>
                                        <p:tgtEl>
                                          <p:spTgt spid="2050"/>
                                        </p:tgtEl>
                                        <p:attrNameLst>
                                          <p:attrName>ppt_w</p:attrName>
                                        </p:attrNameLst>
                                      </p:cBhvr>
                                      <p:tavLst>
                                        <p:tav tm="0">
                                          <p:val>
                                            <p:fltVal val="0"/>
                                          </p:val>
                                        </p:tav>
                                        <p:tav tm="100000">
                                          <p:val>
                                            <p:strVal val="#ppt_w"/>
                                          </p:val>
                                        </p:tav>
                                      </p:tavLst>
                                    </p:anim>
                                    <p:anim calcmode="lin" valueType="num">
                                      <p:cBhvr>
                                        <p:cTn id="8" dur="1000" fill="hold"/>
                                        <p:tgtEl>
                                          <p:spTgt spid="2050"/>
                                        </p:tgtEl>
                                        <p:attrNameLst>
                                          <p:attrName>ppt_h</p:attrName>
                                        </p:attrNameLst>
                                      </p:cBhvr>
                                      <p:tavLst>
                                        <p:tav tm="0">
                                          <p:val>
                                            <p:fltVal val="0"/>
                                          </p:val>
                                        </p:tav>
                                        <p:tav tm="100000">
                                          <p:val>
                                            <p:strVal val="#ppt_h"/>
                                          </p:val>
                                        </p:tav>
                                      </p:tavLst>
                                    </p:anim>
                                    <p:anim calcmode="lin" valueType="num">
                                      <p:cBhvr>
                                        <p:cTn id="9" dur="1000" fill="hold"/>
                                        <p:tgtEl>
                                          <p:spTgt spid="2050"/>
                                        </p:tgtEl>
                                        <p:attrNameLst>
                                          <p:attrName>style.rotation</p:attrName>
                                        </p:attrNameLst>
                                      </p:cBhvr>
                                      <p:tavLst>
                                        <p:tav tm="0">
                                          <p:val>
                                            <p:fltVal val="90"/>
                                          </p:val>
                                        </p:tav>
                                        <p:tav tm="100000">
                                          <p:val>
                                            <p:fltVal val="0"/>
                                          </p:val>
                                        </p:tav>
                                      </p:tavLst>
                                    </p:anim>
                                    <p:animEffect transition="in" filter="fade">
                                      <p:cBhvr>
                                        <p:cTn id="10" dur="1000"/>
                                        <p:tgtEl>
                                          <p:spTgt spid="2050"/>
                                        </p:tgtEl>
                                      </p:cBhvr>
                                    </p:animEffect>
                                  </p:childTnLst>
                                </p:cTn>
                              </p:par>
                            </p:childTnLst>
                          </p:cTn>
                        </p:par>
                      </p:childTnLst>
                    </p:cTn>
                  </p:par>
                  <p:par>
                    <p:cTn id="11" fill="hold">
                      <p:stCondLst>
                        <p:cond delay="indefinite"/>
                      </p:stCondLst>
                      <p:childTnLst>
                        <p:par>
                          <p:cTn id="12" fill="hold">
                            <p:stCondLst>
                              <p:cond delay="0"/>
                            </p:stCondLst>
                            <p:childTnLst>
                              <p:par>
                                <p:cTn id="13" presetID="6" presetClass="entr" presetSubtype="16" fill="hold" grpId="0" nodeType="clickEffect">
                                  <p:stCondLst>
                                    <p:cond delay="0"/>
                                  </p:stCondLst>
                                  <p:childTnLst>
                                    <p:set>
                                      <p:cBhvr>
                                        <p:cTn id="14" dur="1" fill="hold">
                                          <p:stCondLst>
                                            <p:cond delay="0"/>
                                          </p:stCondLst>
                                        </p:cTn>
                                        <p:tgtEl>
                                          <p:spTgt spid="4">
                                            <p:txEl>
                                              <p:pRg st="0" end="0"/>
                                            </p:txEl>
                                          </p:spTgt>
                                        </p:tgtEl>
                                        <p:attrNameLst>
                                          <p:attrName>style.visibility</p:attrName>
                                        </p:attrNameLst>
                                      </p:cBhvr>
                                      <p:to>
                                        <p:strVal val="visible"/>
                                      </p:to>
                                    </p:set>
                                    <p:animEffect transition="in" filter="circle(in)">
                                      <p:cBhvr>
                                        <p:cTn id="15" dur="20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     Phenylketonuria </a:t>
            </a:r>
            <a:r>
              <a:rPr lang="en-US" dirty="0"/>
              <a:t>(PKU)</a:t>
            </a:r>
            <a:br>
              <a:rPr lang="en-US" dirty="0"/>
            </a:br>
            <a:endParaRPr lang="en-US" dirty="0"/>
          </a:p>
        </p:txBody>
      </p:sp>
      <p:sp>
        <p:nvSpPr>
          <p:cNvPr id="4" name="Content Placeholder 3"/>
          <p:cNvSpPr>
            <a:spLocks noGrp="1"/>
          </p:cNvSpPr>
          <p:nvPr>
            <p:ph sz="quarter" idx="14"/>
          </p:nvPr>
        </p:nvSpPr>
        <p:spPr>
          <a:xfrm>
            <a:off x="1066800" y="2362200"/>
            <a:ext cx="7010400" cy="3493008"/>
          </a:xfrm>
        </p:spPr>
        <p:txBody>
          <a:bodyPr/>
          <a:lstStyle/>
          <a:p>
            <a:pPr marL="68580" indent="0">
              <a:buNone/>
            </a:pPr>
            <a:r>
              <a:rPr lang="en-US" dirty="0" smtClean="0"/>
              <a:t>This is a birth defect. It causes amino acid. Amino acid is building blocks for protein. Although, too much of it is bad. People that have </a:t>
            </a:r>
            <a:r>
              <a:rPr lang="en-US" dirty="0" smtClean="0"/>
              <a:t>it, need to </a:t>
            </a:r>
            <a:r>
              <a:rPr lang="en-US" dirty="0" smtClean="0"/>
              <a:t>keep a steady diet. </a:t>
            </a:r>
            <a:r>
              <a:rPr lang="en-US" dirty="0" smtClean="0"/>
              <a:t>It </a:t>
            </a:r>
            <a:r>
              <a:rPr lang="en-US" dirty="0" smtClean="0"/>
              <a:t>helps keeps phenylketonuria with a good amount. </a:t>
            </a:r>
            <a:endParaRPr lang="en-US" dirty="0"/>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1033255">
            <a:off x="4690942" y="4562391"/>
            <a:ext cx="2245251" cy="165825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ustDataLst>
      <p:tags r:id="rId1"/>
    </p:custDataLst>
    <p:extLst>
      <p:ext uri="{BB962C8B-B14F-4D97-AF65-F5344CB8AC3E}">
        <p14:creationId xmlns:p14="http://schemas.microsoft.com/office/powerpoint/2010/main" val="3023531566"/>
      </p:ext>
    </p:extLst>
  </p:cSld>
  <p:clrMapOvr>
    <a:masterClrMapping/>
  </p:clrMapOvr>
  <mc:AlternateContent xmlns:mc="http://schemas.openxmlformats.org/markup-compatibility/2006" xmlns:p14="http://schemas.microsoft.com/office/powerpoint/2010/main">
    <mc:Choice Requires="p14">
      <p:transition spd="slow" p14:dur="2000" advTm="21028"/>
    </mc:Choice>
    <mc:Fallback xmlns="">
      <p:transition spd="slow" advTm="21028"/>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1000"/>
                                        <p:tgtEl>
                                          <p:spTgt spid="4">
                                            <p:txEl>
                                              <p:pRg st="0" end="0"/>
                                            </p:txEl>
                                          </p:spTgt>
                                        </p:tgtEl>
                                      </p:cBhvr>
                                    </p:animEffect>
                                    <p:anim calcmode="lin" valueType="num">
                                      <p:cBhvr>
                                        <p:cTn id="8" dur="10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6" presetClass="entr" presetSubtype="16" fill="hold" nodeType="clickEffect">
                                  <p:stCondLst>
                                    <p:cond delay="0"/>
                                  </p:stCondLst>
                                  <p:childTnLst>
                                    <p:set>
                                      <p:cBhvr>
                                        <p:cTn id="13" dur="1" fill="hold">
                                          <p:stCondLst>
                                            <p:cond delay="0"/>
                                          </p:stCondLst>
                                        </p:cTn>
                                        <p:tgtEl>
                                          <p:spTgt spid="2050"/>
                                        </p:tgtEl>
                                        <p:attrNameLst>
                                          <p:attrName>style.visibility</p:attrName>
                                        </p:attrNameLst>
                                      </p:cBhvr>
                                      <p:to>
                                        <p:strVal val="visible"/>
                                      </p:to>
                                    </p:set>
                                    <p:animEffect transition="in" filter="circle(in)">
                                      <p:cBhvr>
                                        <p:cTn id="14" dur="2000"/>
                                        <p:tgtEl>
                                          <p:spTgt spid="20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tags/tag1.xml><?xml version="1.0" encoding="utf-8"?>
<p:tagLst xmlns:a="http://schemas.openxmlformats.org/drawingml/2006/main" xmlns:r="http://schemas.openxmlformats.org/officeDocument/2006/relationships" xmlns:p="http://schemas.openxmlformats.org/presentationml/2006/main">
  <p:tag name="TIMING" val="|1.3|2.1"/>
</p:tagLst>
</file>

<file path=ppt/tags/tag10.xml><?xml version="1.0" encoding="utf-8"?>
<p:tagLst xmlns:a="http://schemas.openxmlformats.org/drawingml/2006/main" xmlns:r="http://schemas.openxmlformats.org/officeDocument/2006/relationships" xmlns:p="http://schemas.openxmlformats.org/presentationml/2006/main">
  <p:tag name="TIMING" val="|16.3|2.2"/>
</p:tagLst>
</file>

<file path=ppt/tags/tag11.xml><?xml version="1.0" encoding="utf-8"?>
<p:tagLst xmlns:a="http://schemas.openxmlformats.org/drawingml/2006/main" xmlns:r="http://schemas.openxmlformats.org/officeDocument/2006/relationships" xmlns:p="http://schemas.openxmlformats.org/presentationml/2006/main">
  <p:tag name="TIMING" val="|24.8|1.6"/>
</p:tagLst>
</file>

<file path=ppt/tags/tag12.xml><?xml version="1.0" encoding="utf-8"?>
<p:tagLst xmlns:a="http://schemas.openxmlformats.org/drawingml/2006/main" xmlns:r="http://schemas.openxmlformats.org/officeDocument/2006/relationships" xmlns:p="http://schemas.openxmlformats.org/presentationml/2006/main">
  <p:tag name="TIMING" val="|1|17.2"/>
</p:tagLst>
</file>

<file path=ppt/tags/tag13.xml><?xml version="1.0" encoding="utf-8"?>
<p:tagLst xmlns:a="http://schemas.openxmlformats.org/drawingml/2006/main" xmlns:r="http://schemas.openxmlformats.org/officeDocument/2006/relationships" xmlns:p="http://schemas.openxmlformats.org/presentationml/2006/main">
  <p:tag name="TIMING" val="|2.8|0.9"/>
</p:tagLst>
</file>

<file path=ppt/tags/tag2.xml><?xml version="1.0" encoding="utf-8"?>
<p:tagLst xmlns:a="http://schemas.openxmlformats.org/drawingml/2006/main" xmlns:r="http://schemas.openxmlformats.org/officeDocument/2006/relationships" xmlns:p="http://schemas.openxmlformats.org/presentationml/2006/main">
  <p:tag name="TIMING" val="|2.3|0.6|0.8"/>
</p:tagLst>
</file>

<file path=ppt/tags/tag3.xml><?xml version="1.0" encoding="utf-8"?>
<p:tagLst xmlns:a="http://schemas.openxmlformats.org/drawingml/2006/main" xmlns:r="http://schemas.openxmlformats.org/officeDocument/2006/relationships" xmlns:p="http://schemas.openxmlformats.org/presentationml/2006/main">
  <p:tag name="TIMING" val="|1.3"/>
</p:tagLst>
</file>

<file path=ppt/tags/tag4.xml><?xml version="1.0" encoding="utf-8"?>
<p:tagLst xmlns:a="http://schemas.openxmlformats.org/drawingml/2006/main" xmlns:r="http://schemas.openxmlformats.org/officeDocument/2006/relationships" xmlns:p="http://schemas.openxmlformats.org/presentationml/2006/main">
  <p:tag name="TIMING" val="|0.7|1.4|5.2"/>
</p:tagLst>
</file>

<file path=ppt/tags/tag5.xml><?xml version="1.0" encoding="utf-8"?>
<p:tagLst xmlns:a="http://schemas.openxmlformats.org/drawingml/2006/main" xmlns:r="http://schemas.openxmlformats.org/officeDocument/2006/relationships" xmlns:p="http://schemas.openxmlformats.org/presentationml/2006/main">
  <p:tag name="TIMING" val="|1|2"/>
</p:tagLst>
</file>

<file path=ppt/tags/tag6.xml><?xml version="1.0" encoding="utf-8"?>
<p:tagLst xmlns:a="http://schemas.openxmlformats.org/drawingml/2006/main" xmlns:r="http://schemas.openxmlformats.org/officeDocument/2006/relationships" xmlns:p="http://schemas.openxmlformats.org/presentationml/2006/main">
  <p:tag name="TIMING" val="|1.1|0.9|1.6|0.7|0.8|0.5|0.6|0.7|0.7|0.6|0.6|0.6|0.7|0.5|0.6|0.6|0.5|0.8|1.2|9.6"/>
</p:tagLst>
</file>

<file path=ppt/tags/tag7.xml><?xml version="1.0" encoding="utf-8"?>
<p:tagLst xmlns:a="http://schemas.openxmlformats.org/drawingml/2006/main" xmlns:r="http://schemas.openxmlformats.org/officeDocument/2006/relationships" xmlns:p="http://schemas.openxmlformats.org/presentationml/2006/main">
  <p:tag name="TIMING" val="|1.4|16.5|2|2.4|8.7|1.8|1.3|3.7|6.1|2.6|4|2|1.3|1.6"/>
</p:tagLst>
</file>

<file path=ppt/tags/tag8.xml><?xml version="1.0" encoding="utf-8"?>
<p:tagLst xmlns:a="http://schemas.openxmlformats.org/drawingml/2006/main" xmlns:r="http://schemas.openxmlformats.org/officeDocument/2006/relationships" xmlns:p="http://schemas.openxmlformats.org/presentationml/2006/main">
  <p:tag name="TIMING" val="|1.6|1.5"/>
</p:tagLst>
</file>

<file path=ppt/tags/tag9.xml><?xml version="1.0" encoding="utf-8"?>
<p:tagLst xmlns:a="http://schemas.openxmlformats.org/drawingml/2006/main" xmlns:r="http://schemas.openxmlformats.org/officeDocument/2006/relationships" xmlns:p="http://schemas.openxmlformats.org/presentationml/2006/main">
  <p:tag name="TIMING" val="|0.7|16.9"/>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ustin">
  <a:themeElements>
    <a:clrScheme name="Austin">
      <a:dk1>
        <a:sysClr val="windowText" lastClr="000000"/>
      </a:dk1>
      <a:lt1>
        <a:sysClr val="window" lastClr="FFFFFF"/>
      </a:lt1>
      <a:dk2>
        <a:srgbClr val="3E3D2D"/>
      </a:dk2>
      <a:lt2>
        <a:srgbClr val="CAF278"/>
      </a:lt2>
      <a:accent1>
        <a:srgbClr val="94C600"/>
      </a:accent1>
      <a:accent2>
        <a:srgbClr val="71685A"/>
      </a:accent2>
      <a:accent3>
        <a:srgbClr val="FF6700"/>
      </a:accent3>
      <a:accent4>
        <a:srgbClr val="909465"/>
      </a:accent4>
      <a:accent5>
        <a:srgbClr val="956B43"/>
      </a:accent5>
      <a:accent6>
        <a:srgbClr val="FEA022"/>
      </a:accent6>
      <a:hlink>
        <a:srgbClr val="E68200"/>
      </a:hlink>
      <a:folHlink>
        <a:srgbClr val="FFA94A"/>
      </a:folHlink>
    </a:clrScheme>
    <a:fontScheme name="Austin">
      <a:maj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Austin">
      <a:fillStyleLst>
        <a:solidFill>
          <a:schemeClr val="phClr"/>
        </a:solidFill>
        <a:gradFill rotWithShape="1">
          <a:gsLst>
            <a:gs pos="0">
              <a:schemeClr val="phClr">
                <a:tint val="20000"/>
                <a:satMod val="180000"/>
                <a:lumMod val="98000"/>
              </a:schemeClr>
            </a:gs>
            <a:gs pos="40000">
              <a:schemeClr val="phClr">
                <a:tint val="30000"/>
                <a:satMod val="260000"/>
                <a:lumMod val="84000"/>
              </a:schemeClr>
            </a:gs>
            <a:gs pos="100000">
              <a:schemeClr val="phClr">
                <a:tint val="100000"/>
                <a:satMod val="110000"/>
                <a:lumMod val="100000"/>
              </a:schemeClr>
            </a:gs>
          </a:gsLst>
          <a:lin ang="5040000" scaled="1"/>
        </a:gradFill>
        <a:gradFill rotWithShape="1">
          <a:gsLst>
            <a:gs pos="0">
              <a:schemeClr val="phClr"/>
            </a:gs>
            <a:gs pos="100000">
              <a:schemeClr val="phClr">
                <a:shade val="75000"/>
                <a:satMod val="120000"/>
                <a:lumMod val="90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scene3d>
            <a:camera prst="orthographicFront">
              <a:rot lat="0" lon="0" rev="0"/>
            </a:camera>
            <a:lightRig rig="threePt" dir="tl">
              <a:rot lat="0" lon="0" rev="20400000"/>
            </a:lightRig>
          </a:scene3d>
          <a:sp3d>
            <a:bevelT w="50800" h="12700" prst="softRound"/>
          </a:sp3d>
        </a:effectStyle>
        <a:effectStyle>
          <a:effectLst>
            <a:outerShdw blurRad="44450" dist="50800" dir="5400000" sx="96000" rotWithShape="0">
              <a:srgbClr val="000000">
                <a:alpha val="34000"/>
              </a:srgbClr>
            </a:outerShdw>
          </a:effectLst>
          <a:scene3d>
            <a:camera prst="orthographicFront">
              <a:rot lat="0" lon="0" rev="0"/>
            </a:camera>
            <a:lightRig rig="threePt" dir="tl">
              <a:rot lat="0" lon="0" rev="20400000"/>
            </a:lightRig>
          </a:scene3d>
          <a:sp3d contourW="15875" prstMaterial="metal">
            <a:bevelT w="101600" h="25400" prst="softRound"/>
            <a:contourClr>
              <a:schemeClr val="phClr">
                <a:shade val="30000"/>
              </a:schemeClr>
            </a:contourClr>
          </a:sp3d>
        </a:effectStyle>
      </a:effectStyleLst>
      <a:bgFillStyleLst>
        <a:solidFill>
          <a:schemeClr val="phClr"/>
        </a:solidFill>
        <a:gradFill rotWithShape="1">
          <a:gsLst>
            <a:gs pos="0">
              <a:schemeClr val="phClr">
                <a:shade val="94000"/>
                <a:satMod val="114000"/>
                <a:lumMod val="96000"/>
              </a:schemeClr>
            </a:gs>
            <a:gs pos="62000">
              <a:schemeClr val="phClr">
                <a:tint val="92000"/>
                <a:shade val="66000"/>
                <a:satMod val="110000"/>
                <a:lumMod val="80000"/>
              </a:schemeClr>
            </a:gs>
            <a:gs pos="100000">
              <a:schemeClr val="phClr">
                <a:tint val="89000"/>
                <a:shade val="62000"/>
                <a:satMod val="110000"/>
                <a:lumMod val="72000"/>
              </a:schemeClr>
            </a:gs>
          </a:gsLst>
          <a:lin ang="5400000" scaled="0"/>
        </a:gradFill>
        <a:blipFill rotWithShape="1">
          <a:blip xmlns:r="http://schemas.openxmlformats.org/officeDocument/2006/relationships" r:embed="rId1">
            <a:duotone>
              <a:schemeClr val="phClr">
                <a:tint val="80000"/>
                <a:shade val="58000"/>
              </a:schemeClr>
              <a:schemeClr val="phClr">
                <a:tint val="73000"/>
                <a:shade val="68000"/>
                <a:satMod val="150000"/>
              </a:schemeClr>
            </a:duotone>
          </a:blip>
          <a:tile tx="0" ty="0" sx="100000" sy="10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Austin</Template>
  <TotalTime>200</TotalTime>
  <Words>746</Words>
  <Application>Microsoft Office PowerPoint</Application>
  <PresentationFormat>On-screen Show (4:3)</PresentationFormat>
  <Paragraphs>66</Paragraphs>
  <Slides>14</Slides>
  <Notes>0</Notes>
  <HiddenSlides>0</HiddenSlides>
  <MMClips>0</MMClips>
  <ScaleCrop>false</ScaleCrop>
  <HeadingPairs>
    <vt:vector size="4" baseType="variant">
      <vt:variant>
        <vt:lpstr>Theme</vt:lpstr>
      </vt:variant>
      <vt:variant>
        <vt:i4>1</vt:i4>
      </vt:variant>
      <vt:variant>
        <vt:lpstr>Slide Titles</vt:lpstr>
      </vt:variant>
      <vt:variant>
        <vt:i4>14</vt:i4>
      </vt:variant>
    </vt:vector>
  </HeadingPairs>
  <TitlesOfParts>
    <vt:vector size="15" baseType="lpstr">
      <vt:lpstr>Austin</vt:lpstr>
      <vt:lpstr>GENETICS</vt:lpstr>
      <vt:lpstr>    Intro</vt:lpstr>
      <vt:lpstr>       Inherited Traits</vt:lpstr>
      <vt:lpstr>PowerPoint Presentation</vt:lpstr>
      <vt:lpstr>          Genetic Disorders</vt:lpstr>
      <vt:lpstr>Types of Genetic Disorders</vt:lpstr>
      <vt:lpstr>     Neurofibromatosis-1 (NF1)</vt:lpstr>
      <vt:lpstr>      Sickle Cell disease</vt:lpstr>
      <vt:lpstr>     Phenylketonuria (PKU) </vt:lpstr>
      <vt:lpstr>       Kinefelter Syndrome</vt:lpstr>
      <vt:lpstr>Alpha-1 Antitrypsin Deficiency </vt:lpstr>
      <vt:lpstr>                Cancer</vt:lpstr>
      <vt:lpstr>How can cancer spread?</vt:lpstr>
      <vt:lpstr>  Reference</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GENETICS</dc:title>
  <dc:creator>112630</dc:creator>
  <cp:lastModifiedBy>112630</cp:lastModifiedBy>
  <cp:revision>22</cp:revision>
  <dcterms:created xsi:type="dcterms:W3CDTF">2012-03-20T15:26:05Z</dcterms:created>
  <dcterms:modified xsi:type="dcterms:W3CDTF">2012-03-28T15:54:41Z</dcterms:modified>
</cp:coreProperties>
</file>